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1"/>
    <p:sldId id="257" r:id="rId42"/>
    <p:sldId id="258" r:id="rId43"/>
    <p:sldId id="259" r:id="rId44"/>
    <p:sldId id="260" r:id="rId45"/>
    <p:sldId id="261" r:id="rId46"/>
    <p:sldId id="262" r:id="rId47"/>
    <p:sldId id="263" r:id="rId48"/>
    <p:sldId id="264" r:id="rId49"/>
    <p:sldId id="265" r:id="rId50"/>
    <p:sldId id="266" r:id="rId51"/>
    <p:sldId id="267" r:id="rId52"/>
    <p:sldId id="268" r:id="rId53"/>
    <p:sldId id="269" r:id="rId54"/>
    <p:sldId id="270" r:id="rId55"/>
    <p:sldId id="271" r:id="rId56"/>
    <p:sldId id="272" r:id="rId57"/>
    <p:sldId id="273" r:id="rId58"/>
    <p:sldId id="274" r:id="rId59"/>
    <p:sldId id="275" r:id="rId60"/>
    <p:sldId id="276" r:id="rId61"/>
    <p:sldId id="277" r:id="rId62"/>
    <p:sldId id="278" r:id="rId63"/>
    <p:sldId id="279" r:id="rId64"/>
    <p:sldId id="280" r:id="rId65"/>
    <p:sldId id="281" r:id="rId66"/>
    <p:sldId id="282" r:id="rId67"/>
    <p:sldId id="283" r:id="rId68"/>
    <p:sldId id="284" r:id="rId69"/>
    <p:sldId id="285" r:id="rId70"/>
    <p:sldId id="286" r:id="rId71"/>
    <p:sldId id="287" r:id="rId72"/>
    <p:sldId id="288" r:id="rId73"/>
    <p:sldId id="289" r:id="rId7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harset="1" panose="02000000000000000000"/>
      <p:regular r:id="rId10"/>
    </p:embeddedFont>
    <p:embeddedFont>
      <p:font typeface="Roboto Bold" charset="1" panose="02000000000000000000"/>
      <p:regular r:id="rId11"/>
    </p:embeddedFont>
    <p:embeddedFont>
      <p:font typeface="Roboto Italics" charset="1" panose="02000000000000000000"/>
      <p:regular r:id="rId12"/>
    </p:embeddedFont>
    <p:embeddedFont>
      <p:font typeface="Roboto Bold Italics" charset="1" panose="02000000000000000000"/>
      <p:regular r:id="rId13"/>
    </p:embeddedFont>
    <p:embeddedFont>
      <p:font typeface="Archive" charset="1" panose="02000506040000020004"/>
      <p:regular r:id="rId14"/>
    </p:embeddedFont>
    <p:embeddedFont>
      <p:font typeface="Hagrid" charset="1" panose="00000500000000000000"/>
      <p:regular r:id="rId15"/>
    </p:embeddedFont>
    <p:embeddedFont>
      <p:font typeface="Hagrid Light" charset="1" panose="00000400000000000000"/>
      <p:regular r:id="rId16"/>
    </p:embeddedFont>
    <p:embeddedFont>
      <p:font typeface="Hagrid Medium" charset="1" panose="00000600000000000000"/>
      <p:regular r:id="rId17"/>
    </p:embeddedFont>
    <p:embeddedFont>
      <p:font typeface="Hagrid Ultra-Bold" charset="1" panose="00000800000000000000"/>
      <p:regular r:id="rId18"/>
    </p:embeddedFont>
    <p:embeddedFont>
      <p:font typeface="Hagrid Heavy" charset="1" panose="00000A00000000000000"/>
      <p:regular r:id="rId19"/>
    </p:embeddedFont>
    <p:embeddedFont>
      <p:font typeface="Open Sauce" charset="1" panose="00000500000000000000"/>
      <p:regular r:id="rId20"/>
    </p:embeddedFont>
    <p:embeddedFont>
      <p:font typeface="Open Sauce Bold" charset="1" panose="00000800000000000000"/>
      <p:regular r:id="rId21"/>
    </p:embeddedFont>
    <p:embeddedFont>
      <p:font typeface="Open Sauce Italics" charset="1" panose="00000500000000000000"/>
      <p:regular r:id="rId22"/>
    </p:embeddedFont>
    <p:embeddedFont>
      <p:font typeface="Open Sauce Bold Italics" charset="1" panose="00000800000000000000"/>
      <p:regular r:id="rId23"/>
    </p:embeddedFont>
    <p:embeddedFont>
      <p:font typeface="Open Sauce Light" charset="1" panose="00000400000000000000"/>
      <p:regular r:id="rId24"/>
    </p:embeddedFont>
    <p:embeddedFont>
      <p:font typeface="Open Sauce Light Italics" charset="1" panose="00000400000000000000"/>
      <p:regular r:id="rId25"/>
    </p:embeddedFont>
    <p:embeddedFont>
      <p:font typeface="Open Sauce Medium" charset="1" panose="00000600000000000000"/>
      <p:regular r:id="rId26"/>
    </p:embeddedFont>
    <p:embeddedFont>
      <p:font typeface="Open Sauce Medium Italics" charset="1" panose="00000600000000000000"/>
      <p:regular r:id="rId27"/>
    </p:embeddedFont>
    <p:embeddedFont>
      <p:font typeface="Open Sauce Semi-Bold" charset="1" panose="00000700000000000000"/>
      <p:regular r:id="rId28"/>
    </p:embeddedFont>
    <p:embeddedFont>
      <p:font typeface="Open Sauce Semi-Bold Italics" charset="1" panose="00000700000000000000"/>
      <p:regular r:id="rId29"/>
    </p:embeddedFont>
    <p:embeddedFont>
      <p:font typeface="Open Sauce Heavy" charset="1" panose="00000A00000000000000"/>
      <p:regular r:id="rId30"/>
    </p:embeddedFont>
    <p:embeddedFont>
      <p:font typeface="Open Sauce Heavy Italics" charset="1" panose="00000A00000000000000"/>
      <p:regular r:id="rId31"/>
    </p:embeddedFont>
    <p:embeddedFont>
      <p:font typeface="Open Sans" charset="1" panose="020B0606030504020204"/>
      <p:regular r:id="rId32"/>
    </p:embeddedFont>
    <p:embeddedFont>
      <p:font typeface="Open Sans Bold" charset="1" panose="020B0806030504020204"/>
      <p:regular r:id="rId33"/>
    </p:embeddedFont>
    <p:embeddedFont>
      <p:font typeface="Open Sans Italics" charset="1" panose="020B0606030504020204"/>
      <p:regular r:id="rId34"/>
    </p:embeddedFont>
    <p:embeddedFont>
      <p:font typeface="Open Sans Bold Italics" charset="1" panose="020B0806030504020204"/>
      <p:regular r:id="rId35"/>
    </p:embeddedFont>
    <p:embeddedFont>
      <p:font typeface="Open Sans Light" charset="1" panose="020B0306030504020204"/>
      <p:regular r:id="rId36"/>
    </p:embeddedFont>
    <p:embeddedFont>
      <p:font typeface="Open Sans Light Italics" charset="1" panose="020B0306030504020204"/>
      <p:regular r:id="rId37"/>
    </p:embeddedFont>
    <p:embeddedFont>
      <p:font typeface="Open Sans Ultra-Bold" charset="1" panose="00000000000000000000"/>
      <p:regular r:id="rId38"/>
    </p:embeddedFont>
    <p:embeddedFont>
      <p:font typeface="Open Sans Ultra-Bold Italics" charset="1" panose="00000000000000000000"/>
      <p:regular r:id="rId39"/>
    </p:embeddedFont>
    <p:embeddedFont>
      <p:font typeface="Bungee" charset="1" panose="0000000000000000000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slides/slide1.xml" Type="http://schemas.openxmlformats.org/officeDocument/2006/relationships/slide"/><Relationship Id="rId42" Target="slides/slide2.xml" Type="http://schemas.openxmlformats.org/officeDocument/2006/relationships/slide"/><Relationship Id="rId43" Target="slides/slide3.xml" Type="http://schemas.openxmlformats.org/officeDocument/2006/relationships/slide"/><Relationship Id="rId44" Target="slides/slide4.xml" Type="http://schemas.openxmlformats.org/officeDocument/2006/relationships/slide"/><Relationship Id="rId45" Target="slides/slide5.xml" Type="http://schemas.openxmlformats.org/officeDocument/2006/relationships/slide"/><Relationship Id="rId46" Target="slides/slide6.xml" Type="http://schemas.openxmlformats.org/officeDocument/2006/relationships/slide"/><Relationship Id="rId47" Target="slides/slide7.xml" Type="http://schemas.openxmlformats.org/officeDocument/2006/relationships/slide"/><Relationship Id="rId48" Target="slides/slide8.xml" Type="http://schemas.openxmlformats.org/officeDocument/2006/relationships/slide"/><Relationship Id="rId49" Target="slides/slide9.xml" Type="http://schemas.openxmlformats.org/officeDocument/2006/relationships/slide"/><Relationship Id="rId5" Target="tableStyles.xml" Type="http://schemas.openxmlformats.org/officeDocument/2006/relationships/tableStyles"/><Relationship Id="rId50" Target="slides/slide10.xml" Type="http://schemas.openxmlformats.org/officeDocument/2006/relationships/slide"/><Relationship Id="rId51" Target="slides/slide11.xml" Type="http://schemas.openxmlformats.org/officeDocument/2006/relationships/slide"/><Relationship Id="rId52" Target="slides/slide12.xml" Type="http://schemas.openxmlformats.org/officeDocument/2006/relationships/slide"/><Relationship Id="rId53" Target="slides/slide13.xml" Type="http://schemas.openxmlformats.org/officeDocument/2006/relationships/slide"/><Relationship Id="rId54" Target="slides/slide14.xml" Type="http://schemas.openxmlformats.org/officeDocument/2006/relationships/slide"/><Relationship Id="rId55" Target="slides/slide15.xml" Type="http://schemas.openxmlformats.org/officeDocument/2006/relationships/slide"/><Relationship Id="rId56" Target="slides/slide16.xml" Type="http://schemas.openxmlformats.org/officeDocument/2006/relationships/slide"/><Relationship Id="rId57" Target="slides/slide17.xml" Type="http://schemas.openxmlformats.org/officeDocument/2006/relationships/slide"/><Relationship Id="rId58" Target="slides/slide18.xml" Type="http://schemas.openxmlformats.org/officeDocument/2006/relationships/slide"/><Relationship Id="rId59" Target="slides/slide19.xml" Type="http://schemas.openxmlformats.org/officeDocument/2006/relationships/slide"/><Relationship Id="rId6" Target="fonts/font6.fntdata" Type="http://schemas.openxmlformats.org/officeDocument/2006/relationships/font"/><Relationship Id="rId60" Target="slides/slide20.xml" Type="http://schemas.openxmlformats.org/officeDocument/2006/relationships/slide"/><Relationship Id="rId61" Target="slides/slide21.xml" Type="http://schemas.openxmlformats.org/officeDocument/2006/relationships/slide"/><Relationship Id="rId62" Target="slides/slide22.xml" Type="http://schemas.openxmlformats.org/officeDocument/2006/relationships/slide"/><Relationship Id="rId63" Target="slides/slide23.xml" Type="http://schemas.openxmlformats.org/officeDocument/2006/relationships/slide"/><Relationship Id="rId64" Target="slides/slide24.xml" Type="http://schemas.openxmlformats.org/officeDocument/2006/relationships/slide"/><Relationship Id="rId65" Target="slides/slide25.xml" Type="http://schemas.openxmlformats.org/officeDocument/2006/relationships/slide"/><Relationship Id="rId66" Target="slides/slide26.xml" Type="http://schemas.openxmlformats.org/officeDocument/2006/relationships/slide"/><Relationship Id="rId67" Target="slides/slide27.xml" Type="http://schemas.openxmlformats.org/officeDocument/2006/relationships/slide"/><Relationship Id="rId68" Target="slides/slide28.xml" Type="http://schemas.openxmlformats.org/officeDocument/2006/relationships/slide"/><Relationship Id="rId69" Target="slides/slide29.xml" Type="http://schemas.openxmlformats.org/officeDocument/2006/relationships/slide"/><Relationship Id="rId7" Target="fonts/font7.fntdata" Type="http://schemas.openxmlformats.org/officeDocument/2006/relationships/font"/><Relationship Id="rId70" Target="slides/slide30.xml" Type="http://schemas.openxmlformats.org/officeDocument/2006/relationships/slide"/><Relationship Id="rId71" Target="slides/slide31.xml" Type="http://schemas.openxmlformats.org/officeDocument/2006/relationships/slide"/><Relationship Id="rId72" Target="slides/slide32.xml" Type="http://schemas.openxmlformats.org/officeDocument/2006/relationships/slide"/><Relationship Id="rId73" Target="slides/slide33.xml" Type="http://schemas.openxmlformats.org/officeDocument/2006/relationships/slide"/><Relationship Id="rId74" Target="slides/slide34.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svg>
</file>

<file path=ppt/media/image14.jpeg>
</file>

<file path=ppt/media/image15.jpeg>
</file>

<file path=ppt/media/image16.jpe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svg>
</file>

<file path=ppt/media/image26.png>
</file>

<file path=ppt/media/image27.png>
</file>

<file path=ppt/media/image28.svg>
</file>

<file path=ppt/media/image29.png>
</file>

<file path=ppt/media/image3.svg>
</file>

<file path=ppt/media/image30.svg>
</file>

<file path=ppt/media/image31.png>
</file>

<file path=ppt/media/image32.svg>
</file>

<file path=ppt/media/image33.png>
</file>

<file path=ppt/media/image34.png>
</file>

<file path=ppt/media/image35.sv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30.svg" Type="http://schemas.openxmlformats.org/officeDocument/2006/relationships/image"/><Relationship Id="rId11" Target="../media/image31.png" Type="http://schemas.openxmlformats.org/officeDocument/2006/relationships/image"/><Relationship Id="rId12" Target="../media/image32.svg" Type="http://schemas.openxmlformats.org/officeDocument/2006/relationships/image"/><Relationship Id="rId13" Target="../media/image33.png" Type="http://schemas.openxmlformats.org/officeDocument/2006/relationships/image"/><Relationship Id="rId14" Target="../media/image34.png" Type="http://schemas.openxmlformats.org/officeDocument/2006/relationships/image"/><Relationship Id="rId15" Target="../media/image35.svg" Type="http://schemas.openxmlformats.org/officeDocument/2006/relationships/image"/><Relationship Id="rId16" Target="../media/image36.png" Type="http://schemas.openxmlformats.org/officeDocument/2006/relationships/image"/><Relationship Id="rId2" Target="../media/image1.png" Type="http://schemas.openxmlformats.org/officeDocument/2006/relationships/image"/><Relationship Id="rId3" Target="../media/image23.png" Type="http://schemas.openxmlformats.org/officeDocument/2006/relationships/image"/><Relationship Id="rId4" Target="../media/image24.png" Type="http://schemas.openxmlformats.org/officeDocument/2006/relationships/image"/><Relationship Id="rId5" Target="../media/image25.svg" Type="http://schemas.openxmlformats.org/officeDocument/2006/relationships/image"/><Relationship Id="rId6" Target="../media/image26.png" Type="http://schemas.openxmlformats.org/officeDocument/2006/relationships/image"/><Relationship Id="rId7" Target="../media/image27.png" Type="http://schemas.openxmlformats.org/officeDocument/2006/relationships/image"/><Relationship Id="rId8" Target="../media/image28.svg" Type="http://schemas.openxmlformats.org/officeDocument/2006/relationships/image"/><Relationship Id="rId9" Target="../media/image29.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7.png" Type="http://schemas.openxmlformats.org/officeDocument/2006/relationships/image"/><Relationship Id="rId4" Target="../media/image38.png" Type="http://schemas.openxmlformats.org/officeDocument/2006/relationships/image"/><Relationship Id="rId5" Target="../media/image31.png" Type="http://schemas.openxmlformats.org/officeDocument/2006/relationships/image"/><Relationship Id="rId6" Target="../media/image32.svg" Type="http://schemas.openxmlformats.org/officeDocument/2006/relationships/image"/><Relationship Id="rId7" Target="../media/image39.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13" Target="../media/image12.png" Type="http://schemas.openxmlformats.org/officeDocument/2006/relationships/image"/><Relationship Id="rId14" Target="../media/image13.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0.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1.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2.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3.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4.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5.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6.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7.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13" Target="../media/image12.png" Type="http://schemas.openxmlformats.org/officeDocument/2006/relationships/image"/><Relationship Id="rId14" Target="../media/image13.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8.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9.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0.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1.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2.pn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3.pn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5.png" Type="http://schemas.openxmlformats.org/officeDocument/2006/relationships/image"/></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6.png" Type="http://schemas.openxmlformats.org/officeDocument/2006/relationships/image"/></Relationships>
</file>

<file path=ppt/slides/_rels/slide3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7.png" Type="http://schemas.openxmlformats.org/officeDocument/2006/relationships/image"/></Relationships>
</file>

<file path=ppt/slides/_rels/slide3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8.png" Type="http://schemas.openxmlformats.org/officeDocument/2006/relationships/image"/><Relationship Id="rId4" Target="../media/image59.png" Type="http://schemas.openxmlformats.org/officeDocument/2006/relationships/image"/></Relationships>
</file>

<file path=ppt/slides/_rels/slide3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13" Target="../media/image12.png" Type="http://schemas.openxmlformats.org/officeDocument/2006/relationships/image"/><Relationship Id="rId14" Target="../media/image13.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13" Target="../media/image12.png" Type="http://schemas.openxmlformats.org/officeDocument/2006/relationships/image"/><Relationship Id="rId14" Target="../media/image13.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9.png" Type="http://schemas.openxmlformats.org/officeDocument/2006/relationships/image"/><Relationship Id="rId11" Target="../media/image20.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14.jpeg" Type="http://schemas.openxmlformats.org/officeDocument/2006/relationships/image"/><Relationship Id="rId6" Target="../media/image15.jpeg" Type="http://schemas.openxmlformats.org/officeDocument/2006/relationships/image"/><Relationship Id="rId7" Target="../media/image16.jpeg" Type="http://schemas.openxmlformats.org/officeDocument/2006/relationships/image"/><Relationship Id="rId8" Target="../media/image17.png" Type="http://schemas.openxmlformats.org/officeDocument/2006/relationships/image"/><Relationship Id="rId9" Target="../media/image18.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15.jpeg" Type="http://schemas.openxmlformats.org/officeDocument/2006/relationships/image"/><Relationship Id="rId6" Target="../media/image16.jpe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15.jpeg" Type="http://schemas.openxmlformats.org/officeDocument/2006/relationships/image"/><Relationship Id="rId6" Target="../media/image16.jpe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13" Target="../media/image12.png" Type="http://schemas.openxmlformats.org/officeDocument/2006/relationships/image"/><Relationship Id="rId14" Target="../media/image13.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Freeform 2" id="2"/>
          <p:cNvSpPr/>
          <p:nvPr/>
        </p:nvSpPr>
        <p:spPr>
          <a:xfrm flipH="false" flipV="false" rot="0">
            <a:off x="5913834" y="1028700"/>
            <a:ext cx="5839226" cy="3183915"/>
          </a:xfrm>
          <a:custGeom>
            <a:avLst/>
            <a:gdLst/>
            <a:ahLst/>
            <a:cxnLst/>
            <a:rect r="r" b="b" t="t" l="l"/>
            <a:pathLst>
              <a:path h="3183915" w="5839226">
                <a:moveTo>
                  <a:pt x="0" y="0"/>
                </a:moveTo>
                <a:lnTo>
                  <a:pt x="5839226" y="0"/>
                </a:lnTo>
                <a:lnTo>
                  <a:pt x="5839226" y="3183915"/>
                </a:lnTo>
                <a:lnTo>
                  <a:pt x="0" y="3183915"/>
                </a:lnTo>
                <a:lnTo>
                  <a:pt x="0" y="0"/>
                </a:lnTo>
                <a:close/>
              </a:path>
            </a:pathLst>
          </a:custGeom>
          <a:blipFill>
            <a:blip r:embed="rId2"/>
            <a:stretch>
              <a:fillRect l="0" t="0" r="0" b="0"/>
            </a:stretch>
          </a:blipFill>
        </p:spPr>
      </p:sp>
      <p:sp>
        <p:nvSpPr>
          <p:cNvPr name="TextBox 3" id="3"/>
          <p:cNvSpPr txBox="true"/>
          <p:nvPr/>
        </p:nvSpPr>
        <p:spPr>
          <a:xfrm rot="0">
            <a:off x="475963" y="4117365"/>
            <a:ext cx="16714969" cy="2771340"/>
          </a:xfrm>
          <a:prstGeom prst="rect">
            <a:avLst/>
          </a:prstGeom>
        </p:spPr>
        <p:txBody>
          <a:bodyPr anchor="t" rtlCol="false" tIns="0" lIns="0" bIns="0" rIns="0">
            <a:spAutoFit/>
          </a:bodyPr>
          <a:lstStyle/>
          <a:p>
            <a:pPr algn="ctr">
              <a:lnSpc>
                <a:spcPts val="6498"/>
              </a:lnSpc>
            </a:pPr>
            <a:r>
              <a:rPr lang="en-US" sz="4642">
                <a:solidFill>
                  <a:srgbClr val="343F56"/>
                </a:solidFill>
                <a:latin typeface="Hagrid Ultra-Bold"/>
              </a:rPr>
              <a:t>FINAL PROJECT PRESENTATION</a:t>
            </a:r>
          </a:p>
          <a:p>
            <a:pPr algn="ctr">
              <a:lnSpc>
                <a:spcPts val="7618"/>
              </a:lnSpc>
            </a:pPr>
            <a:r>
              <a:rPr lang="en-US" sz="5442">
                <a:solidFill>
                  <a:srgbClr val="343F56"/>
                </a:solidFill>
                <a:latin typeface="Hagrid Ultra-Bold"/>
              </a:rPr>
              <a:t>DURIAN STORE</a:t>
            </a:r>
          </a:p>
          <a:p>
            <a:pPr algn="ctr">
              <a:lnSpc>
                <a:spcPts val="7618"/>
              </a:lnSpc>
            </a:pPr>
            <a:r>
              <a:rPr lang="en-US" sz="5442">
                <a:solidFill>
                  <a:srgbClr val="343F56"/>
                </a:solidFill>
                <a:latin typeface="Archive"/>
              </a:rPr>
              <a:t>(MOBILE ONLINE SHOP)</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3487158" y="2085754"/>
            <a:ext cx="10092802" cy="7657914"/>
          </a:xfrm>
          <a:custGeom>
            <a:avLst/>
            <a:gdLst/>
            <a:ahLst/>
            <a:cxnLst/>
            <a:rect r="r" b="b" t="t" l="l"/>
            <a:pathLst>
              <a:path h="7657914" w="10092802">
                <a:moveTo>
                  <a:pt x="0" y="0"/>
                </a:moveTo>
                <a:lnTo>
                  <a:pt x="10092802" y="0"/>
                </a:lnTo>
                <a:lnTo>
                  <a:pt x="10092802" y="7657914"/>
                </a:lnTo>
                <a:lnTo>
                  <a:pt x="0" y="7657914"/>
                </a:lnTo>
                <a:lnTo>
                  <a:pt x="0" y="0"/>
                </a:lnTo>
                <a:close/>
              </a:path>
            </a:pathLst>
          </a:custGeom>
          <a:blipFill>
            <a:blip r:embed="rId3"/>
            <a:stretch>
              <a:fillRect l="0" t="0" r="0" b="0"/>
            </a:stretch>
          </a:blipFill>
        </p:spPr>
      </p:sp>
      <p:sp>
        <p:nvSpPr>
          <p:cNvPr name="TextBox 5" id="5"/>
          <p:cNvSpPr txBox="true"/>
          <p:nvPr/>
        </p:nvSpPr>
        <p:spPr>
          <a:xfrm rot="0">
            <a:off x="6882691" y="235856"/>
            <a:ext cx="11227616" cy="993606"/>
          </a:xfrm>
          <a:prstGeom prst="rect">
            <a:avLst/>
          </a:prstGeom>
        </p:spPr>
        <p:txBody>
          <a:bodyPr anchor="t" rtlCol="false" tIns="0" lIns="0" bIns="0" rIns="0">
            <a:spAutoFit/>
          </a:bodyPr>
          <a:lstStyle/>
          <a:p>
            <a:pPr algn="ctr">
              <a:lnSpc>
                <a:spcPts val="7685"/>
              </a:lnSpc>
            </a:pPr>
            <a:r>
              <a:rPr lang="en-US" sz="6986" spc="-398">
                <a:solidFill>
                  <a:srgbClr val="343F56"/>
                </a:solidFill>
                <a:latin typeface="Archive Bold"/>
              </a:rPr>
              <a:t>PROJECT MANAGEMENT</a:t>
            </a:r>
          </a:p>
        </p:txBody>
      </p:sp>
      <p:sp>
        <p:nvSpPr>
          <p:cNvPr name="TextBox 6" id="6"/>
          <p:cNvSpPr txBox="true"/>
          <p:nvPr/>
        </p:nvSpPr>
        <p:spPr>
          <a:xfrm rot="0">
            <a:off x="-1531938" y="1455909"/>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2.2 burn down chart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5172070" y="2996246"/>
            <a:ext cx="1258288" cy="1343995"/>
          </a:xfrm>
          <a:custGeom>
            <a:avLst/>
            <a:gdLst/>
            <a:ahLst/>
            <a:cxnLst/>
            <a:rect r="r" b="b" t="t" l="l"/>
            <a:pathLst>
              <a:path h="1343995" w="1258288">
                <a:moveTo>
                  <a:pt x="0" y="0"/>
                </a:moveTo>
                <a:lnTo>
                  <a:pt x="1258287" y="0"/>
                </a:lnTo>
                <a:lnTo>
                  <a:pt x="1258287" y="1343995"/>
                </a:lnTo>
                <a:lnTo>
                  <a:pt x="0" y="1343995"/>
                </a:lnTo>
                <a:lnTo>
                  <a:pt x="0" y="0"/>
                </a:lnTo>
                <a:close/>
              </a:path>
            </a:pathLst>
          </a:custGeom>
          <a:blipFill>
            <a:blip r:embed="rId3"/>
            <a:stretch>
              <a:fillRect l="-3817" t="-4929" r="0" b="-7211"/>
            </a:stretch>
          </a:blipFill>
        </p:spPr>
      </p:sp>
      <p:sp>
        <p:nvSpPr>
          <p:cNvPr name="Freeform 5" id="5"/>
          <p:cNvSpPr/>
          <p:nvPr/>
        </p:nvSpPr>
        <p:spPr>
          <a:xfrm flipH="false" flipV="false" rot="0">
            <a:off x="1999869" y="2961610"/>
            <a:ext cx="1378631" cy="1378631"/>
          </a:xfrm>
          <a:custGeom>
            <a:avLst/>
            <a:gdLst/>
            <a:ahLst/>
            <a:cxnLst/>
            <a:rect r="r" b="b" t="t" l="l"/>
            <a:pathLst>
              <a:path h="1378631" w="1378631">
                <a:moveTo>
                  <a:pt x="0" y="0"/>
                </a:moveTo>
                <a:lnTo>
                  <a:pt x="1378632" y="0"/>
                </a:lnTo>
                <a:lnTo>
                  <a:pt x="1378632" y="1378631"/>
                </a:lnTo>
                <a:lnTo>
                  <a:pt x="0" y="137863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7965630" y="2378219"/>
            <a:ext cx="8674324" cy="3440930"/>
            <a:chOff x="0" y="0"/>
            <a:chExt cx="6968712" cy="2764348"/>
          </a:xfrm>
        </p:grpSpPr>
        <p:sp>
          <p:nvSpPr>
            <p:cNvPr name="Freeform 7" id="7"/>
            <p:cNvSpPr/>
            <p:nvPr/>
          </p:nvSpPr>
          <p:spPr>
            <a:xfrm flipH="false" flipV="false" rot="0">
              <a:off x="0" y="0"/>
              <a:ext cx="6968712" cy="2764348"/>
            </a:xfrm>
            <a:custGeom>
              <a:avLst/>
              <a:gdLst/>
              <a:ahLst/>
              <a:cxnLst/>
              <a:rect r="r" b="b" t="t" l="l"/>
              <a:pathLst>
                <a:path h="2764348" w="6968712">
                  <a:moveTo>
                    <a:pt x="0" y="0"/>
                  </a:moveTo>
                  <a:lnTo>
                    <a:pt x="0" y="2764348"/>
                  </a:lnTo>
                  <a:lnTo>
                    <a:pt x="6968712" y="2764348"/>
                  </a:lnTo>
                  <a:lnTo>
                    <a:pt x="6968712" y="0"/>
                  </a:lnTo>
                  <a:lnTo>
                    <a:pt x="0" y="0"/>
                  </a:lnTo>
                  <a:close/>
                  <a:moveTo>
                    <a:pt x="6907752" y="2703388"/>
                  </a:moveTo>
                  <a:lnTo>
                    <a:pt x="59690" y="2703388"/>
                  </a:lnTo>
                  <a:lnTo>
                    <a:pt x="59690" y="59690"/>
                  </a:lnTo>
                  <a:lnTo>
                    <a:pt x="6907752" y="59690"/>
                  </a:lnTo>
                  <a:lnTo>
                    <a:pt x="6907752" y="2703388"/>
                  </a:lnTo>
                  <a:close/>
                </a:path>
              </a:pathLst>
            </a:custGeom>
            <a:solidFill>
              <a:srgbClr val="576F72"/>
            </a:solidFill>
          </p:spPr>
        </p:sp>
      </p:grpSp>
      <p:sp>
        <p:nvSpPr>
          <p:cNvPr name="Freeform 8" id="8"/>
          <p:cNvSpPr/>
          <p:nvPr/>
        </p:nvSpPr>
        <p:spPr>
          <a:xfrm flipH="false" flipV="false" rot="0">
            <a:off x="8806483" y="3082768"/>
            <a:ext cx="1410723" cy="1410723"/>
          </a:xfrm>
          <a:custGeom>
            <a:avLst/>
            <a:gdLst/>
            <a:ahLst/>
            <a:cxnLst/>
            <a:rect r="r" b="b" t="t" l="l"/>
            <a:pathLst>
              <a:path h="1410723" w="1410723">
                <a:moveTo>
                  <a:pt x="0" y="0"/>
                </a:moveTo>
                <a:lnTo>
                  <a:pt x="1410724" y="0"/>
                </a:lnTo>
                <a:lnTo>
                  <a:pt x="1410724" y="1410724"/>
                </a:lnTo>
                <a:lnTo>
                  <a:pt x="0" y="1410724"/>
                </a:lnTo>
                <a:lnTo>
                  <a:pt x="0" y="0"/>
                </a:lnTo>
                <a:close/>
              </a:path>
            </a:pathLst>
          </a:custGeom>
          <a:blipFill>
            <a:blip r:embed="rId6"/>
            <a:stretch>
              <a:fillRect l="0" t="0" r="0" b="0"/>
            </a:stretch>
          </a:blipFill>
        </p:spPr>
      </p:sp>
      <p:sp>
        <p:nvSpPr>
          <p:cNvPr name="TextBox 9" id="9"/>
          <p:cNvSpPr txBox="true"/>
          <p:nvPr/>
        </p:nvSpPr>
        <p:spPr>
          <a:xfrm rot="0">
            <a:off x="947589" y="4483116"/>
            <a:ext cx="3647242" cy="481330"/>
          </a:xfrm>
          <a:prstGeom prst="rect">
            <a:avLst/>
          </a:prstGeom>
        </p:spPr>
        <p:txBody>
          <a:bodyPr anchor="t" rtlCol="false" tIns="0" lIns="0" bIns="0" rIns="0">
            <a:spAutoFit/>
          </a:bodyPr>
          <a:lstStyle/>
          <a:p>
            <a:pPr algn="ctr">
              <a:lnSpc>
                <a:spcPts val="3920"/>
              </a:lnSpc>
            </a:pPr>
            <a:r>
              <a:rPr lang="en-US" sz="2800">
                <a:solidFill>
                  <a:srgbClr val="343F56"/>
                </a:solidFill>
                <a:latin typeface="Archive"/>
              </a:rPr>
              <a:t>visual studio code</a:t>
            </a:r>
          </a:p>
        </p:txBody>
      </p:sp>
      <p:grpSp>
        <p:nvGrpSpPr>
          <p:cNvPr name="Group 10" id="10"/>
          <p:cNvGrpSpPr/>
          <p:nvPr/>
        </p:nvGrpSpPr>
        <p:grpSpPr>
          <a:xfrm rot="0">
            <a:off x="630962" y="2452313"/>
            <a:ext cx="6251729" cy="3292741"/>
            <a:chOff x="0" y="0"/>
            <a:chExt cx="4837376" cy="2547811"/>
          </a:xfrm>
        </p:grpSpPr>
        <p:sp>
          <p:nvSpPr>
            <p:cNvPr name="Freeform 11" id="11"/>
            <p:cNvSpPr/>
            <p:nvPr/>
          </p:nvSpPr>
          <p:spPr>
            <a:xfrm flipH="false" flipV="false" rot="0">
              <a:off x="0" y="0"/>
              <a:ext cx="4837376" cy="2547811"/>
            </a:xfrm>
            <a:custGeom>
              <a:avLst/>
              <a:gdLst/>
              <a:ahLst/>
              <a:cxnLst/>
              <a:rect r="r" b="b" t="t" l="l"/>
              <a:pathLst>
                <a:path h="2547811" w="4837376">
                  <a:moveTo>
                    <a:pt x="0" y="0"/>
                  </a:moveTo>
                  <a:lnTo>
                    <a:pt x="0" y="2547811"/>
                  </a:lnTo>
                  <a:lnTo>
                    <a:pt x="4837376" y="2547811"/>
                  </a:lnTo>
                  <a:lnTo>
                    <a:pt x="4837376" y="0"/>
                  </a:lnTo>
                  <a:lnTo>
                    <a:pt x="0" y="0"/>
                  </a:lnTo>
                  <a:close/>
                  <a:moveTo>
                    <a:pt x="4776415" y="2486851"/>
                  </a:moveTo>
                  <a:lnTo>
                    <a:pt x="59690" y="2486851"/>
                  </a:lnTo>
                  <a:lnTo>
                    <a:pt x="59690" y="59690"/>
                  </a:lnTo>
                  <a:lnTo>
                    <a:pt x="4776415" y="59690"/>
                  </a:lnTo>
                  <a:lnTo>
                    <a:pt x="4776415" y="2486851"/>
                  </a:lnTo>
                  <a:close/>
                </a:path>
              </a:pathLst>
            </a:custGeom>
            <a:solidFill>
              <a:srgbClr val="576F72"/>
            </a:solidFill>
          </p:spPr>
        </p:sp>
      </p:grpSp>
      <p:sp>
        <p:nvSpPr>
          <p:cNvPr name="Freeform 12" id="12"/>
          <p:cNvSpPr/>
          <p:nvPr/>
        </p:nvSpPr>
        <p:spPr>
          <a:xfrm flipH="false" flipV="false" rot="0">
            <a:off x="11320130" y="3011773"/>
            <a:ext cx="1147067" cy="1552713"/>
          </a:xfrm>
          <a:custGeom>
            <a:avLst/>
            <a:gdLst/>
            <a:ahLst/>
            <a:cxnLst/>
            <a:rect r="r" b="b" t="t" l="l"/>
            <a:pathLst>
              <a:path h="1552713" w="1147067">
                <a:moveTo>
                  <a:pt x="0" y="0"/>
                </a:moveTo>
                <a:lnTo>
                  <a:pt x="1147067" y="0"/>
                </a:lnTo>
                <a:lnTo>
                  <a:pt x="1147067" y="1552713"/>
                </a:lnTo>
                <a:lnTo>
                  <a:pt x="0" y="155271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3" id="13"/>
          <p:cNvSpPr/>
          <p:nvPr/>
        </p:nvSpPr>
        <p:spPr>
          <a:xfrm flipH="false" flipV="false" rot="0">
            <a:off x="14136419" y="3049541"/>
            <a:ext cx="1082032" cy="1477177"/>
          </a:xfrm>
          <a:custGeom>
            <a:avLst/>
            <a:gdLst/>
            <a:ahLst/>
            <a:cxnLst/>
            <a:rect r="r" b="b" t="t" l="l"/>
            <a:pathLst>
              <a:path h="1477177" w="1082032">
                <a:moveTo>
                  <a:pt x="0" y="0"/>
                </a:moveTo>
                <a:lnTo>
                  <a:pt x="1082032" y="0"/>
                </a:lnTo>
                <a:lnTo>
                  <a:pt x="1082032" y="1477177"/>
                </a:lnTo>
                <a:lnTo>
                  <a:pt x="0" y="1477177"/>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4" id="14"/>
          <p:cNvGrpSpPr/>
          <p:nvPr/>
        </p:nvGrpSpPr>
        <p:grpSpPr>
          <a:xfrm rot="0">
            <a:off x="630962" y="6407359"/>
            <a:ext cx="6557052" cy="2850941"/>
            <a:chOff x="0" y="0"/>
            <a:chExt cx="5073625" cy="2205962"/>
          </a:xfrm>
        </p:grpSpPr>
        <p:sp>
          <p:nvSpPr>
            <p:cNvPr name="Freeform 15" id="15"/>
            <p:cNvSpPr/>
            <p:nvPr/>
          </p:nvSpPr>
          <p:spPr>
            <a:xfrm flipH="false" flipV="false" rot="0">
              <a:off x="0" y="0"/>
              <a:ext cx="5073624" cy="2205961"/>
            </a:xfrm>
            <a:custGeom>
              <a:avLst/>
              <a:gdLst/>
              <a:ahLst/>
              <a:cxnLst/>
              <a:rect r="r" b="b" t="t" l="l"/>
              <a:pathLst>
                <a:path h="2205961" w="5073624">
                  <a:moveTo>
                    <a:pt x="0" y="0"/>
                  </a:moveTo>
                  <a:lnTo>
                    <a:pt x="0" y="2205961"/>
                  </a:lnTo>
                  <a:lnTo>
                    <a:pt x="5073624" y="2205961"/>
                  </a:lnTo>
                  <a:lnTo>
                    <a:pt x="5073624" y="0"/>
                  </a:lnTo>
                  <a:lnTo>
                    <a:pt x="0" y="0"/>
                  </a:lnTo>
                  <a:close/>
                  <a:moveTo>
                    <a:pt x="5012665" y="2145001"/>
                  </a:moveTo>
                  <a:lnTo>
                    <a:pt x="59690" y="2145001"/>
                  </a:lnTo>
                  <a:lnTo>
                    <a:pt x="59690" y="59690"/>
                  </a:lnTo>
                  <a:lnTo>
                    <a:pt x="5012665" y="59690"/>
                  </a:lnTo>
                  <a:lnTo>
                    <a:pt x="5012665" y="2145001"/>
                  </a:lnTo>
                  <a:close/>
                </a:path>
              </a:pathLst>
            </a:custGeom>
            <a:solidFill>
              <a:srgbClr val="576F72"/>
            </a:solidFill>
          </p:spPr>
        </p:sp>
      </p:grpSp>
      <p:sp>
        <p:nvSpPr>
          <p:cNvPr name="Freeform 16" id="16"/>
          <p:cNvSpPr/>
          <p:nvPr/>
        </p:nvSpPr>
        <p:spPr>
          <a:xfrm flipH="false" flipV="false" rot="0">
            <a:off x="4929493" y="6792804"/>
            <a:ext cx="1490124" cy="1369051"/>
          </a:xfrm>
          <a:custGeom>
            <a:avLst/>
            <a:gdLst/>
            <a:ahLst/>
            <a:cxnLst/>
            <a:rect r="r" b="b" t="t" l="l"/>
            <a:pathLst>
              <a:path h="1369051" w="1490124">
                <a:moveTo>
                  <a:pt x="0" y="0"/>
                </a:moveTo>
                <a:lnTo>
                  <a:pt x="1490123" y="0"/>
                </a:lnTo>
                <a:lnTo>
                  <a:pt x="1490123" y="1369051"/>
                </a:lnTo>
                <a:lnTo>
                  <a:pt x="0" y="1369051"/>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7" id="17"/>
          <p:cNvSpPr/>
          <p:nvPr/>
        </p:nvSpPr>
        <p:spPr>
          <a:xfrm flipH="false" flipV="false" rot="0">
            <a:off x="1939342" y="6684678"/>
            <a:ext cx="1082032" cy="1477177"/>
          </a:xfrm>
          <a:custGeom>
            <a:avLst/>
            <a:gdLst/>
            <a:ahLst/>
            <a:cxnLst/>
            <a:rect r="r" b="b" t="t" l="l"/>
            <a:pathLst>
              <a:path h="1477177" w="1082032">
                <a:moveTo>
                  <a:pt x="0" y="0"/>
                </a:moveTo>
                <a:lnTo>
                  <a:pt x="1082032" y="0"/>
                </a:lnTo>
                <a:lnTo>
                  <a:pt x="1082032" y="1477177"/>
                </a:lnTo>
                <a:lnTo>
                  <a:pt x="0" y="1477177"/>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8" id="18"/>
          <p:cNvGrpSpPr/>
          <p:nvPr/>
        </p:nvGrpSpPr>
        <p:grpSpPr>
          <a:xfrm rot="0">
            <a:off x="7965630" y="6355523"/>
            <a:ext cx="8674324" cy="2995921"/>
            <a:chOff x="0" y="0"/>
            <a:chExt cx="6968712" cy="2406840"/>
          </a:xfrm>
        </p:grpSpPr>
        <p:sp>
          <p:nvSpPr>
            <p:cNvPr name="Freeform 19" id="19"/>
            <p:cNvSpPr/>
            <p:nvPr/>
          </p:nvSpPr>
          <p:spPr>
            <a:xfrm flipH="false" flipV="false" rot="0">
              <a:off x="0" y="0"/>
              <a:ext cx="6968712" cy="2406840"/>
            </a:xfrm>
            <a:custGeom>
              <a:avLst/>
              <a:gdLst/>
              <a:ahLst/>
              <a:cxnLst/>
              <a:rect r="r" b="b" t="t" l="l"/>
              <a:pathLst>
                <a:path h="2406840" w="6968712">
                  <a:moveTo>
                    <a:pt x="0" y="0"/>
                  </a:moveTo>
                  <a:lnTo>
                    <a:pt x="0" y="2406840"/>
                  </a:lnTo>
                  <a:lnTo>
                    <a:pt x="6968712" y="2406840"/>
                  </a:lnTo>
                  <a:lnTo>
                    <a:pt x="6968712" y="0"/>
                  </a:lnTo>
                  <a:lnTo>
                    <a:pt x="0" y="0"/>
                  </a:lnTo>
                  <a:close/>
                  <a:moveTo>
                    <a:pt x="6907752" y="2345880"/>
                  </a:moveTo>
                  <a:lnTo>
                    <a:pt x="59690" y="2345880"/>
                  </a:lnTo>
                  <a:lnTo>
                    <a:pt x="59690" y="59690"/>
                  </a:lnTo>
                  <a:lnTo>
                    <a:pt x="6907752" y="59690"/>
                  </a:lnTo>
                  <a:lnTo>
                    <a:pt x="6907752" y="2345880"/>
                  </a:lnTo>
                  <a:close/>
                </a:path>
              </a:pathLst>
            </a:custGeom>
            <a:solidFill>
              <a:srgbClr val="576F72"/>
            </a:solidFill>
          </p:spPr>
        </p:sp>
      </p:grpSp>
      <p:sp>
        <p:nvSpPr>
          <p:cNvPr name="Freeform 20" id="20"/>
          <p:cNvSpPr/>
          <p:nvPr/>
        </p:nvSpPr>
        <p:spPr>
          <a:xfrm flipH="false" flipV="false" rot="0">
            <a:off x="8709280" y="6875268"/>
            <a:ext cx="1507927" cy="1507927"/>
          </a:xfrm>
          <a:custGeom>
            <a:avLst/>
            <a:gdLst/>
            <a:ahLst/>
            <a:cxnLst/>
            <a:rect r="r" b="b" t="t" l="l"/>
            <a:pathLst>
              <a:path h="1507927" w="1507927">
                <a:moveTo>
                  <a:pt x="0" y="0"/>
                </a:moveTo>
                <a:lnTo>
                  <a:pt x="1507927" y="0"/>
                </a:lnTo>
                <a:lnTo>
                  <a:pt x="1507927" y="1507927"/>
                </a:lnTo>
                <a:lnTo>
                  <a:pt x="0" y="1507927"/>
                </a:lnTo>
                <a:lnTo>
                  <a:pt x="0" y="0"/>
                </a:lnTo>
                <a:close/>
              </a:path>
            </a:pathLst>
          </a:custGeom>
          <a:blipFill>
            <a:blip r:embed="rId13"/>
            <a:stretch>
              <a:fillRect l="0" t="0" r="0" b="0"/>
            </a:stretch>
          </a:blipFill>
        </p:spPr>
      </p:sp>
      <p:sp>
        <p:nvSpPr>
          <p:cNvPr name="Freeform 21" id="21"/>
          <p:cNvSpPr/>
          <p:nvPr/>
        </p:nvSpPr>
        <p:spPr>
          <a:xfrm flipH="false" flipV="false" rot="0">
            <a:off x="11320130" y="6875268"/>
            <a:ext cx="1456868" cy="1466031"/>
          </a:xfrm>
          <a:custGeom>
            <a:avLst/>
            <a:gdLst/>
            <a:ahLst/>
            <a:cxnLst/>
            <a:rect r="r" b="b" t="t" l="l"/>
            <a:pathLst>
              <a:path h="1466031" w="1456868">
                <a:moveTo>
                  <a:pt x="0" y="0"/>
                </a:moveTo>
                <a:lnTo>
                  <a:pt x="1456868" y="0"/>
                </a:lnTo>
                <a:lnTo>
                  <a:pt x="1456868" y="1466031"/>
                </a:lnTo>
                <a:lnTo>
                  <a:pt x="0" y="1466031"/>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22" id="22"/>
          <p:cNvSpPr/>
          <p:nvPr/>
        </p:nvSpPr>
        <p:spPr>
          <a:xfrm flipH="false" flipV="false" rot="0">
            <a:off x="13881898" y="6716126"/>
            <a:ext cx="1625172" cy="1625172"/>
          </a:xfrm>
          <a:custGeom>
            <a:avLst/>
            <a:gdLst/>
            <a:ahLst/>
            <a:cxnLst/>
            <a:rect r="r" b="b" t="t" l="l"/>
            <a:pathLst>
              <a:path h="1625172" w="1625172">
                <a:moveTo>
                  <a:pt x="0" y="0"/>
                </a:moveTo>
                <a:lnTo>
                  <a:pt x="1625172" y="0"/>
                </a:lnTo>
                <a:lnTo>
                  <a:pt x="1625172" y="1625173"/>
                </a:lnTo>
                <a:lnTo>
                  <a:pt x="0" y="1625173"/>
                </a:lnTo>
                <a:lnTo>
                  <a:pt x="0" y="0"/>
                </a:lnTo>
                <a:close/>
              </a:path>
            </a:pathLst>
          </a:custGeom>
          <a:blipFill>
            <a:blip r:embed="rId16"/>
            <a:stretch>
              <a:fillRect l="0" t="0" r="0" b="0"/>
            </a:stretch>
          </a:blipFill>
        </p:spPr>
      </p:sp>
      <p:sp>
        <p:nvSpPr>
          <p:cNvPr name="TextBox 23" id="23"/>
          <p:cNvSpPr txBox="true"/>
          <p:nvPr/>
        </p:nvSpPr>
        <p:spPr>
          <a:xfrm rot="0">
            <a:off x="6882691" y="235856"/>
            <a:ext cx="11227616" cy="993606"/>
          </a:xfrm>
          <a:prstGeom prst="rect">
            <a:avLst/>
          </a:prstGeom>
        </p:spPr>
        <p:txBody>
          <a:bodyPr anchor="t" rtlCol="false" tIns="0" lIns="0" bIns="0" rIns="0">
            <a:spAutoFit/>
          </a:bodyPr>
          <a:lstStyle/>
          <a:p>
            <a:pPr algn="ctr">
              <a:lnSpc>
                <a:spcPts val="7685"/>
              </a:lnSpc>
            </a:pPr>
            <a:r>
              <a:rPr lang="en-US" sz="6986" spc="-398">
                <a:solidFill>
                  <a:srgbClr val="343F56"/>
                </a:solidFill>
                <a:latin typeface="Archive Bold"/>
              </a:rPr>
              <a:t>PROJECT MANAGEMENT</a:t>
            </a:r>
          </a:p>
        </p:txBody>
      </p:sp>
      <p:sp>
        <p:nvSpPr>
          <p:cNvPr name="TextBox 24" id="24"/>
          <p:cNvSpPr txBox="true"/>
          <p:nvPr/>
        </p:nvSpPr>
        <p:spPr>
          <a:xfrm rot="0">
            <a:off x="-684315" y="1455909"/>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2.3 equipment and tools</a:t>
            </a:r>
          </a:p>
        </p:txBody>
      </p:sp>
      <p:sp>
        <p:nvSpPr>
          <p:cNvPr name="TextBox 25" id="25"/>
          <p:cNvSpPr txBox="true"/>
          <p:nvPr/>
        </p:nvSpPr>
        <p:spPr>
          <a:xfrm rot="0">
            <a:off x="5090220" y="4523494"/>
            <a:ext cx="1612106" cy="481330"/>
          </a:xfrm>
          <a:prstGeom prst="rect">
            <a:avLst/>
          </a:prstGeom>
        </p:spPr>
        <p:txBody>
          <a:bodyPr anchor="t" rtlCol="false" tIns="0" lIns="0" bIns="0" rIns="0">
            <a:spAutoFit/>
          </a:bodyPr>
          <a:lstStyle/>
          <a:p>
            <a:pPr algn="ctr">
              <a:lnSpc>
                <a:spcPts val="3920"/>
              </a:lnSpc>
            </a:pPr>
            <a:r>
              <a:rPr lang="en-US" sz="2800">
                <a:solidFill>
                  <a:srgbClr val="343F56"/>
                </a:solidFill>
                <a:latin typeface="Archive"/>
              </a:rPr>
              <a:t>netbean</a:t>
            </a:r>
          </a:p>
        </p:txBody>
      </p:sp>
      <p:sp>
        <p:nvSpPr>
          <p:cNvPr name="TextBox 26" id="26"/>
          <p:cNvSpPr txBox="true"/>
          <p:nvPr/>
        </p:nvSpPr>
        <p:spPr>
          <a:xfrm rot="0">
            <a:off x="8709280" y="4664091"/>
            <a:ext cx="1507927" cy="481330"/>
          </a:xfrm>
          <a:prstGeom prst="rect">
            <a:avLst/>
          </a:prstGeom>
        </p:spPr>
        <p:txBody>
          <a:bodyPr anchor="t" rtlCol="false" tIns="0" lIns="0" bIns="0" rIns="0">
            <a:spAutoFit/>
          </a:bodyPr>
          <a:lstStyle/>
          <a:p>
            <a:pPr algn="ctr">
              <a:lnSpc>
                <a:spcPts val="3920"/>
              </a:lnSpc>
            </a:pPr>
            <a:r>
              <a:rPr lang="en-US" sz="2800">
                <a:solidFill>
                  <a:srgbClr val="343F56"/>
                </a:solidFill>
                <a:latin typeface="Archive"/>
              </a:rPr>
              <a:t>Draw.io</a:t>
            </a:r>
          </a:p>
        </p:txBody>
      </p:sp>
      <p:sp>
        <p:nvSpPr>
          <p:cNvPr name="TextBox 27" id="27"/>
          <p:cNvSpPr txBox="true"/>
          <p:nvPr/>
        </p:nvSpPr>
        <p:spPr>
          <a:xfrm rot="0">
            <a:off x="10721374" y="4664091"/>
            <a:ext cx="2344579" cy="481330"/>
          </a:xfrm>
          <a:prstGeom prst="rect">
            <a:avLst/>
          </a:prstGeom>
        </p:spPr>
        <p:txBody>
          <a:bodyPr anchor="t" rtlCol="false" tIns="0" lIns="0" bIns="0" rIns="0">
            <a:spAutoFit/>
          </a:bodyPr>
          <a:lstStyle/>
          <a:p>
            <a:pPr algn="ctr">
              <a:lnSpc>
                <a:spcPts val="3920"/>
              </a:lnSpc>
            </a:pPr>
            <a:r>
              <a:rPr lang="en-US" sz="2800">
                <a:solidFill>
                  <a:srgbClr val="343F56"/>
                </a:solidFill>
                <a:latin typeface="Archive"/>
              </a:rPr>
              <a:t>google docs</a:t>
            </a:r>
          </a:p>
        </p:txBody>
      </p:sp>
      <p:sp>
        <p:nvSpPr>
          <p:cNvPr name="TextBox 28" id="28"/>
          <p:cNvSpPr txBox="true"/>
          <p:nvPr/>
        </p:nvSpPr>
        <p:spPr>
          <a:xfrm rot="0">
            <a:off x="13400966" y="4664091"/>
            <a:ext cx="2552938" cy="481330"/>
          </a:xfrm>
          <a:prstGeom prst="rect">
            <a:avLst/>
          </a:prstGeom>
        </p:spPr>
        <p:txBody>
          <a:bodyPr anchor="t" rtlCol="false" tIns="0" lIns="0" bIns="0" rIns="0">
            <a:spAutoFit/>
          </a:bodyPr>
          <a:lstStyle/>
          <a:p>
            <a:pPr algn="ctr">
              <a:lnSpc>
                <a:spcPts val="3920"/>
              </a:lnSpc>
            </a:pPr>
            <a:r>
              <a:rPr lang="en-US" sz="2800">
                <a:solidFill>
                  <a:srgbClr val="343F56"/>
                </a:solidFill>
                <a:latin typeface="Archive"/>
              </a:rPr>
              <a:t>google sheet</a:t>
            </a:r>
          </a:p>
        </p:txBody>
      </p:sp>
      <p:sp>
        <p:nvSpPr>
          <p:cNvPr name="TextBox 29" id="29"/>
          <p:cNvSpPr txBox="true"/>
          <p:nvPr/>
        </p:nvSpPr>
        <p:spPr>
          <a:xfrm rot="0">
            <a:off x="2879105" y="5630754"/>
            <a:ext cx="1485186" cy="538480"/>
          </a:xfrm>
          <a:prstGeom prst="rect">
            <a:avLst/>
          </a:prstGeom>
        </p:spPr>
        <p:txBody>
          <a:bodyPr anchor="t" rtlCol="false" tIns="0" lIns="0" bIns="0" rIns="0">
            <a:spAutoFit/>
          </a:bodyPr>
          <a:lstStyle/>
          <a:p>
            <a:pPr algn="ctr">
              <a:lnSpc>
                <a:spcPts val="3920"/>
              </a:lnSpc>
            </a:pPr>
            <a:r>
              <a:rPr lang="en-US" sz="2800">
                <a:solidFill>
                  <a:srgbClr val="343F56"/>
                </a:solidFill>
                <a:latin typeface="Bungee"/>
              </a:rPr>
              <a:t>Coding</a:t>
            </a:r>
          </a:p>
        </p:txBody>
      </p:sp>
      <p:sp>
        <p:nvSpPr>
          <p:cNvPr name="TextBox 30" id="30"/>
          <p:cNvSpPr txBox="true"/>
          <p:nvPr/>
        </p:nvSpPr>
        <p:spPr>
          <a:xfrm rot="0">
            <a:off x="9920143" y="5778944"/>
            <a:ext cx="3947041" cy="538480"/>
          </a:xfrm>
          <a:prstGeom prst="rect">
            <a:avLst/>
          </a:prstGeom>
        </p:spPr>
        <p:txBody>
          <a:bodyPr anchor="t" rtlCol="false" tIns="0" lIns="0" bIns="0" rIns="0">
            <a:spAutoFit/>
          </a:bodyPr>
          <a:lstStyle/>
          <a:p>
            <a:pPr algn="ctr">
              <a:lnSpc>
                <a:spcPts val="3920"/>
              </a:lnSpc>
            </a:pPr>
            <a:r>
              <a:rPr lang="en-US" sz="2800">
                <a:solidFill>
                  <a:srgbClr val="343F56"/>
                </a:solidFill>
                <a:latin typeface="Bungee"/>
              </a:rPr>
              <a:t>document &amp; design</a:t>
            </a:r>
          </a:p>
        </p:txBody>
      </p:sp>
      <p:sp>
        <p:nvSpPr>
          <p:cNvPr name="TextBox 31" id="31"/>
          <p:cNvSpPr txBox="true"/>
          <p:nvPr/>
        </p:nvSpPr>
        <p:spPr>
          <a:xfrm rot="0">
            <a:off x="4977833" y="8345189"/>
            <a:ext cx="1275755" cy="481330"/>
          </a:xfrm>
          <a:prstGeom prst="rect">
            <a:avLst/>
          </a:prstGeom>
        </p:spPr>
        <p:txBody>
          <a:bodyPr anchor="t" rtlCol="false" tIns="0" lIns="0" bIns="0" rIns="0">
            <a:spAutoFit/>
          </a:bodyPr>
          <a:lstStyle/>
          <a:p>
            <a:pPr algn="ctr">
              <a:lnSpc>
                <a:spcPts val="3920"/>
              </a:lnSpc>
            </a:pPr>
            <a:r>
              <a:rPr lang="en-US" sz="2800">
                <a:solidFill>
                  <a:srgbClr val="343F56"/>
                </a:solidFill>
                <a:latin typeface="Archive"/>
              </a:rPr>
              <a:t>gitlab</a:t>
            </a:r>
          </a:p>
        </p:txBody>
      </p:sp>
      <p:sp>
        <p:nvSpPr>
          <p:cNvPr name="TextBox 32" id="32"/>
          <p:cNvSpPr txBox="true"/>
          <p:nvPr/>
        </p:nvSpPr>
        <p:spPr>
          <a:xfrm rot="0">
            <a:off x="1203889" y="8345189"/>
            <a:ext cx="2552938" cy="481330"/>
          </a:xfrm>
          <a:prstGeom prst="rect">
            <a:avLst/>
          </a:prstGeom>
        </p:spPr>
        <p:txBody>
          <a:bodyPr anchor="t" rtlCol="false" tIns="0" lIns="0" bIns="0" rIns="0">
            <a:spAutoFit/>
          </a:bodyPr>
          <a:lstStyle/>
          <a:p>
            <a:pPr algn="ctr">
              <a:lnSpc>
                <a:spcPts val="3920"/>
              </a:lnSpc>
            </a:pPr>
            <a:r>
              <a:rPr lang="en-US" sz="2800">
                <a:solidFill>
                  <a:srgbClr val="343F56"/>
                </a:solidFill>
                <a:latin typeface="Archive"/>
              </a:rPr>
              <a:t>google sheet</a:t>
            </a:r>
          </a:p>
        </p:txBody>
      </p:sp>
      <p:sp>
        <p:nvSpPr>
          <p:cNvPr name="TextBox 33" id="33"/>
          <p:cNvSpPr txBox="true"/>
          <p:nvPr/>
        </p:nvSpPr>
        <p:spPr>
          <a:xfrm rot="0">
            <a:off x="1505487" y="9144000"/>
            <a:ext cx="4390787" cy="538480"/>
          </a:xfrm>
          <a:prstGeom prst="rect">
            <a:avLst/>
          </a:prstGeom>
        </p:spPr>
        <p:txBody>
          <a:bodyPr anchor="t" rtlCol="false" tIns="0" lIns="0" bIns="0" rIns="0">
            <a:spAutoFit/>
          </a:bodyPr>
          <a:lstStyle/>
          <a:p>
            <a:pPr algn="ctr">
              <a:lnSpc>
                <a:spcPts val="3920"/>
              </a:lnSpc>
            </a:pPr>
            <a:r>
              <a:rPr lang="en-US" sz="2800">
                <a:solidFill>
                  <a:srgbClr val="343F56"/>
                </a:solidFill>
                <a:latin typeface="Bungee"/>
              </a:rPr>
              <a:t>Project Management</a:t>
            </a:r>
          </a:p>
        </p:txBody>
      </p:sp>
      <p:sp>
        <p:nvSpPr>
          <p:cNvPr name="TextBox 34" id="34"/>
          <p:cNvSpPr txBox="true"/>
          <p:nvPr/>
        </p:nvSpPr>
        <p:spPr>
          <a:xfrm rot="0">
            <a:off x="9027832" y="8476913"/>
            <a:ext cx="870823" cy="481330"/>
          </a:xfrm>
          <a:prstGeom prst="rect">
            <a:avLst/>
          </a:prstGeom>
        </p:spPr>
        <p:txBody>
          <a:bodyPr anchor="t" rtlCol="false" tIns="0" lIns="0" bIns="0" rIns="0">
            <a:spAutoFit/>
          </a:bodyPr>
          <a:lstStyle/>
          <a:p>
            <a:pPr algn="ctr">
              <a:lnSpc>
                <a:spcPts val="3920"/>
              </a:lnSpc>
            </a:pPr>
            <a:r>
              <a:rPr lang="en-US" sz="2800">
                <a:solidFill>
                  <a:srgbClr val="343F56"/>
                </a:solidFill>
                <a:latin typeface="Archive"/>
              </a:rPr>
              <a:t>zalo</a:t>
            </a:r>
          </a:p>
        </p:txBody>
      </p:sp>
      <p:sp>
        <p:nvSpPr>
          <p:cNvPr name="TextBox 35" id="35"/>
          <p:cNvSpPr txBox="true"/>
          <p:nvPr/>
        </p:nvSpPr>
        <p:spPr>
          <a:xfrm rot="0">
            <a:off x="10853295" y="8476913"/>
            <a:ext cx="2080736" cy="481330"/>
          </a:xfrm>
          <a:prstGeom prst="rect">
            <a:avLst/>
          </a:prstGeom>
        </p:spPr>
        <p:txBody>
          <a:bodyPr anchor="t" rtlCol="false" tIns="0" lIns="0" bIns="0" rIns="0">
            <a:spAutoFit/>
          </a:bodyPr>
          <a:lstStyle/>
          <a:p>
            <a:pPr algn="ctr">
              <a:lnSpc>
                <a:spcPts val="3920"/>
              </a:lnSpc>
            </a:pPr>
            <a:r>
              <a:rPr lang="en-US" sz="2800">
                <a:solidFill>
                  <a:srgbClr val="343F56"/>
                </a:solidFill>
                <a:latin typeface="Archive"/>
              </a:rPr>
              <a:t>messenger</a:t>
            </a:r>
          </a:p>
        </p:txBody>
      </p:sp>
      <p:sp>
        <p:nvSpPr>
          <p:cNvPr name="TextBox 36" id="36"/>
          <p:cNvSpPr txBox="true"/>
          <p:nvPr/>
        </p:nvSpPr>
        <p:spPr>
          <a:xfrm rot="0">
            <a:off x="13493954" y="8476913"/>
            <a:ext cx="2366962" cy="481330"/>
          </a:xfrm>
          <a:prstGeom prst="rect">
            <a:avLst/>
          </a:prstGeom>
        </p:spPr>
        <p:txBody>
          <a:bodyPr anchor="t" rtlCol="false" tIns="0" lIns="0" bIns="0" rIns="0">
            <a:spAutoFit/>
          </a:bodyPr>
          <a:lstStyle/>
          <a:p>
            <a:pPr algn="ctr">
              <a:lnSpc>
                <a:spcPts val="3920"/>
              </a:lnSpc>
            </a:pPr>
            <a:r>
              <a:rPr lang="en-US" sz="2800">
                <a:solidFill>
                  <a:srgbClr val="343F56"/>
                </a:solidFill>
                <a:latin typeface="Archive"/>
              </a:rPr>
              <a:t>google meet</a:t>
            </a:r>
          </a:p>
        </p:txBody>
      </p:sp>
      <p:sp>
        <p:nvSpPr>
          <p:cNvPr name="TextBox 37" id="37"/>
          <p:cNvSpPr txBox="true"/>
          <p:nvPr/>
        </p:nvSpPr>
        <p:spPr>
          <a:xfrm rot="0">
            <a:off x="10244588" y="9229298"/>
            <a:ext cx="3298150" cy="538480"/>
          </a:xfrm>
          <a:prstGeom prst="rect">
            <a:avLst/>
          </a:prstGeom>
        </p:spPr>
        <p:txBody>
          <a:bodyPr anchor="t" rtlCol="false" tIns="0" lIns="0" bIns="0" rIns="0">
            <a:spAutoFit/>
          </a:bodyPr>
          <a:lstStyle/>
          <a:p>
            <a:pPr algn="ctr">
              <a:lnSpc>
                <a:spcPts val="3920"/>
              </a:lnSpc>
            </a:pPr>
            <a:r>
              <a:rPr lang="en-US" sz="2800">
                <a:solidFill>
                  <a:srgbClr val="343F56"/>
                </a:solidFill>
                <a:latin typeface="Bungee"/>
              </a:rPr>
              <a:t>communication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2"/>
            <a:stretch>
              <a:fillRect l="0" t="0" r="0" b="0"/>
            </a:stretch>
          </a:blipFill>
        </p:spPr>
      </p:sp>
      <p:grpSp>
        <p:nvGrpSpPr>
          <p:cNvPr name="Group 4" id="4"/>
          <p:cNvGrpSpPr/>
          <p:nvPr/>
        </p:nvGrpSpPr>
        <p:grpSpPr>
          <a:xfrm rot="0">
            <a:off x="1028700" y="3498790"/>
            <a:ext cx="15807519" cy="4063198"/>
            <a:chOff x="0" y="0"/>
            <a:chExt cx="7296187" cy="1875427"/>
          </a:xfrm>
        </p:grpSpPr>
        <p:sp>
          <p:nvSpPr>
            <p:cNvPr name="Freeform 5" id="5"/>
            <p:cNvSpPr/>
            <p:nvPr/>
          </p:nvSpPr>
          <p:spPr>
            <a:xfrm flipH="false" flipV="false" rot="0">
              <a:off x="0" y="0"/>
              <a:ext cx="7296187" cy="1875427"/>
            </a:xfrm>
            <a:custGeom>
              <a:avLst/>
              <a:gdLst/>
              <a:ahLst/>
              <a:cxnLst/>
              <a:rect r="r" b="b" t="t" l="l"/>
              <a:pathLst>
                <a:path h="1875427" w="7296187">
                  <a:moveTo>
                    <a:pt x="0" y="0"/>
                  </a:moveTo>
                  <a:lnTo>
                    <a:pt x="0" y="1875427"/>
                  </a:lnTo>
                  <a:lnTo>
                    <a:pt x="7296187" y="1875427"/>
                  </a:lnTo>
                  <a:lnTo>
                    <a:pt x="7296187" y="0"/>
                  </a:lnTo>
                  <a:lnTo>
                    <a:pt x="0" y="0"/>
                  </a:lnTo>
                  <a:close/>
                  <a:moveTo>
                    <a:pt x="7235227" y="1814467"/>
                  </a:moveTo>
                  <a:lnTo>
                    <a:pt x="59690" y="1814467"/>
                  </a:lnTo>
                  <a:lnTo>
                    <a:pt x="59690" y="59690"/>
                  </a:lnTo>
                  <a:lnTo>
                    <a:pt x="7235227" y="59690"/>
                  </a:lnTo>
                  <a:lnTo>
                    <a:pt x="7235227" y="1814467"/>
                  </a:lnTo>
                  <a:close/>
                </a:path>
              </a:pathLst>
            </a:custGeom>
            <a:solidFill>
              <a:srgbClr val="576F72"/>
            </a:solidFill>
          </p:spPr>
        </p:sp>
      </p:grpSp>
      <p:sp>
        <p:nvSpPr>
          <p:cNvPr name="Freeform 6" id="6"/>
          <p:cNvSpPr/>
          <p:nvPr/>
        </p:nvSpPr>
        <p:spPr>
          <a:xfrm flipH="false" flipV="false" rot="0">
            <a:off x="2146632" y="4323410"/>
            <a:ext cx="4101600" cy="2085814"/>
          </a:xfrm>
          <a:custGeom>
            <a:avLst/>
            <a:gdLst/>
            <a:ahLst/>
            <a:cxnLst/>
            <a:rect r="r" b="b" t="t" l="l"/>
            <a:pathLst>
              <a:path h="2085814" w="4101600">
                <a:moveTo>
                  <a:pt x="0" y="0"/>
                </a:moveTo>
                <a:lnTo>
                  <a:pt x="4101600" y="0"/>
                </a:lnTo>
                <a:lnTo>
                  <a:pt x="4101600" y="2085813"/>
                </a:lnTo>
                <a:lnTo>
                  <a:pt x="0" y="2085813"/>
                </a:lnTo>
                <a:lnTo>
                  <a:pt x="0" y="0"/>
                </a:lnTo>
                <a:close/>
              </a:path>
            </a:pathLst>
          </a:custGeom>
          <a:blipFill>
            <a:blip r:embed="rId3"/>
            <a:stretch>
              <a:fillRect l="0" t="0" r="0" b="0"/>
            </a:stretch>
          </a:blipFill>
        </p:spPr>
      </p:sp>
      <p:sp>
        <p:nvSpPr>
          <p:cNvPr name="Freeform 7" id="7"/>
          <p:cNvSpPr/>
          <p:nvPr/>
        </p:nvSpPr>
        <p:spPr>
          <a:xfrm flipH="false" flipV="false" rot="0">
            <a:off x="6912263" y="4164815"/>
            <a:ext cx="2244408" cy="2244408"/>
          </a:xfrm>
          <a:custGeom>
            <a:avLst/>
            <a:gdLst/>
            <a:ahLst/>
            <a:cxnLst/>
            <a:rect r="r" b="b" t="t" l="l"/>
            <a:pathLst>
              <a:path h="2244408" w="2244408">
                <a:moveTo>
                  <a:pt x="0" y="0"/>
                </a:moveTo>
                <a:lnTo>
                  <a:pt x="2244408" y="0"/>
                </a:lnTo>
                <a:lnTo>
                  <a:pt x="2244408" y="2244408"/>
                </a:lnTo>
                <a:lnTo>
                  <a:pt x="0" y="2244408"/>
                </a:lnTo>
                <a:lnTo>
                  <a:pt x="0" y="0"/>
                </a:lnTo>
                <a:close/>
              </a:path>
            </a:pathLst>
          </a:custGeom>
          <a:blipFill>
            <a:blip r:embed="rId4"/>
            <a:stretch>
              <a:fillRect l="0" t="0" r="0" b="0"/>
            </a:stretch>
          </a:blipFill>
        </p:spPr>
      </p:sp>
      <p:sp>
        <p:nvSpPr>
          <p:cNvPr name="Freeform 8" id="8"/>
          <p:cNvSpPr/>
          <p:nvPr/>
        </p:nvSpPr>
        <p:spPr>
          <a:xfrm flipH="false" flipV="false" rot="0">
            <a:off x="10123492" y="4622296"/>
            <a:ext cx="1952625" cy="1793974"/>
          </a:xfrm>
          <a:custGeom>
            <a:avLst/>
            <a:gdLst/>
            <a:ahLst/>
            <a:cxnLst/>
            <a:rect r="r" b="b" t="t" l="l"/>
            <a:pathLst>
              <a:path h="1793974" w="1952625">
                <a:moveTo>
                  <a:pt x="0" y="0"/>
                </a:moveTo>
                <a:lnTo>
                  <a:pt x="1952625" y="0"/>
                </a:lnTo>
                <a:lnTo>
                  <a:pt x="1952625" y="1793974"/>
                </a:lnTo>
                <a:lnTo>
                  <a:pt x="0" y="17939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3047667" y="4323410"/>
            <a:ext cx="2413958" cy="2413958"/>
          </a:xfrm>
          <a:custGeom>
            <a:avLst/>
            <a:gdLst/>
            <a:ahLst/>
            <a:cxnLst/>
            <a:rect r="r" b="b" t="t" l="l"/>
            <a:pathLst>
              <a:path h="2413958" w="2413958">
                <a:moveTo>
                  <a:pt x="0" y="0"/>
                </a:moveTo>
                <a:lnTo>
                  <a:pt x="2413958" y="0"/>
                </a:lnTo>
                <a:lnTo>
                  <a:pt x="2413958" y="2413957"/>
                </a:lnTo>
                <a:lnTo>
                  <a:pt x="0" y="2413957"/>
                </a:lnTo>
                <a:lnTo>
                  <a:pt x="0" y="0"/>
                </a:lnTo>
                <a:close/>
              </a:path>
            </a:pathLst>
          </a:custGeom>
          <a:blipFill>
            <a:blip r:embed="rId7"/>
            <a:stretch>
              <a:fillRect l="0" t="0" r="0" b="0"/>
            </a:stretch>
          </a:blipFill>
        </p:spPr>
      </p:sp>
      <p:sp>
        <p:nvSpPr>
          <p:cNvPr name="TextBox 10" id="10"/>
          <p:cNvSpPr txBox="true"/>
          <p:nvPr/>
        </p:nvSpPr>
        <p:spPr>
          <a:xfrm rot="0">
            <a:off x="6882691" y="235856"/>
            <a:ext cx="11227616" cy="993606"/>
          </a:xfrm>
          <a:prstGeom prst="rect">
            <a:avLst/>
          </a:prstGeom>
        </p:spPr>
        <p:txBody>
          <a:bodyPr anchor="t" rtlCol="false" tIns="0" lIns="0" bIns="0" rIns="0">
            <a:spAutoFit/>
          </a:bodyPr>
          <a:lstStyle/>
          <a:p>
            <a:pPr algn="ctr">
              <a:lnSpc>
                <a:spcPts val="7685"/>
              </a:lnSpc>
            </a:pPr>
            <a:r>
              <a:rPr lang="en-US" sz="6986" spc="-398">
                <a:solidFill>
                  <a:srgbClr val="343F56"/>
                </a:solidFill>
                <a:latin typeface="Archive Bold"/>
              </a:rPr>
              <a:t>PROJECT MANAGEMENT</a:t>
            </a:r>
          </a:p>
        </p:txBody>
      </p:sp>
      <p:sp>
        <p:nvSpPr>
          <p:cNvPr name="TextBox 11" id="11"/>
          <p:cNvSpPr txBox="true"/>
          <p:nvPr/>
        </p:nvSpPr>
        <p:spPr>
          <a:xfrm rot="0">
            <a:off x="-2083616" y="1490022"/>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2.4 techniques</a:t>
            </a:r>
          </a:p>
        </p:txBody>
      </p:sp>
      <p:sp>
        <p:nvSpPr>
          <p:cNvPr name="TextBox 12" id="12"/>
          <p:cNvSpPr txBox="true"/>
          <p:nvPr/>
        </p:nvSpPr>
        <p:spPr>
          <a:xfrm rot="0">
            <a:off x="6967940" y="7457213"/>
            <a:ext cx="3127653" cy="689610"/>
          </a:xfrm>
          <a:prstGeom prst="rect">
            <a:avLst/>
          </a:prstGeom>
        </p:spPr>
        <p:txBody>
          <a:bodyPr anchor="t" rtlCol="false" tIns="0" lIns="0" bIns="0" rIns="0">
            <a:spAutoFit/>
          </a:bodyPr>
          <a:lstStyle/>
          <a:p>
            <a:pPr algn="ctr">
              <a:lnSpc>
                <a:spcPts val="5039"/>
              </a:lnSpc>
            </a:pPr>
            <a:r>
              <a:rPr lang="en-US" sz="3599">
                <a:solidFill>
                  <a:srgbClr val="343F56"/>
                </a:solidFill>
                <a:latin typeface="Bungee"/>
              </a:rPr>
              <a:t>techniques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210411"/>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1383596" y="8623839"/>
            <a:ext cx="334644" cy="334644"/>
          </a:xfrm>
          <a:custGeom>
            <a:avLst/>
            <a:gdLst/>
            <a:ahLst/>
            <a:cxnLst/>
            <a:rect r="r" b="b" t="t" l="l"/>
            <a:pathLst>
              <a:path h="334644" w="334644">
                <a:moveTo>
                  <a:pt x="0" y="0"/>
                </a:moveTo>
                <a:lnTo>
                  <a:pt x="334644" y="0"/>
                </a:lnTo>
                <a:lnTo>
                  <a:pt x="334644" y="334645"/>
                </a:lnTo>
                <a:lnTo>
                  <a:pt x="0" y="3346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1294598" y="8586924"/>
            <a:ext cx="5705425" cy="382269"/>
          </a:xfrm>
          <a:prstGeom prst="rect">
            <a:avLst/>
          </a:prstGeom>
        </p:spPr>
        <p:txBody>
          <a:bodyPr anchor="t" rtlCol="false" tIns="0" lIns="0" bIns="0" rIns="0">
            <a:spAutoFit/>
          </a:bodyPr>
          <a:lstStyle/>
          <a:p>
            <a:pPr algn="r">
              <a:lnSpc>
                <a:spcPts val="3080"/>
              </a:lnSpc>
            </a:pPr>
            <a:r>
              <a:rPr lang="en-US" sz="2200">
                <a:solidFill>
                  <a:srgbClr val="F5E6CA"/>
                </a:solidFill>
                <a:latin typeface="Roboto Bold"/>
              </a:rPr>
              <a:t>Thesis Defense Presentation Template</a:t>
            </a:r>
          </a:p>
        </p:txBody>
      </p:sp>
      <p:sp>
        <p:nvSpPr>
          <p:cNvPr name="Freeform 5" id="5"/>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4"/>
            <a:stretch>
              <a:fillRect l="0" t="0" r="0" b="0"/>
            </a:stretch>
          </a:blipFill>
        </p:spPr>
      </p:sp>
      <p:sp>
        <p:nvSpPr>
          <p:cNvPr name="Freeform 6" id="6"/>
          <p:cNvSpPr/>
          <p:nvPr/>
        </p:nvSpPr>
        <p:spPr>
          <a:xfrm flipH="false" flipV="false" rot="0">
            <a:off x="10189994" y="4246480"/>
            <a:ext cx="11595316" cy="11595316"/>
          </a:xfrm>
          <a:custGeom>
            <a:avLst/>
            <a:gdLst/>
            <a:ahLst/>
            <a:cxnLst/>
            <a:rect r="r" b="b" t="t" l="l"/>
            <a:pathLst>
              <a:path h="11595316" w="11595316">
                <a:moveTo>
                  <a:pt x="0" y="0"/>
                </a:moveTo>
                <a:lnTo>
                  <a:pt x="11595316" y="0"/>
                </a:lnTo>
                <a:lnTo>
                  <a:pt x="11595316" y="11595316"/>
                </a:lnTo>
                <a:lnTo>
                  <a:pt x="0" y="1159531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9490245" y="9491801"/>
            <a:ext cx="1674107" cy="1674107"/>
          </a:xfrm>
          <a:custGeom>
            <a:avLst/>
            <a:gdLst/>
            <a:ahLst/>
            <a:cxnLst/>
            <a:rect r="r" b="b" t="t" l="l"/>
            <a:pathLst>
              <a:path h="1674107" w="1674107">
                <a:moveTo>
                  <a:pt x="0" y="0"/>
                </a:moveTo>
                <a:lnTo>
                  <a:pt x="1674108" y="0"/>
                </a:lnTo>
                <a:lnTo>
                  <a:pt x="1674108" y="1674107"/>
                </a:lnTo>
                <a:lnTo>
                  <a:pt x="0" y="167410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1" id="11"/>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2" id="12"/>
          <p:cNvSpPr/>
          <p:nvPr/>
        </p:nvSpPr>
        <p:spPr>
          <a:xfrm flipH="false" flipV="false" rot="5400000">
            <a:off x="16492243" y="3848951"/>
            <a:ext cx="2366598" cy="1183299"/>
          </a:xfrm>
          <a:custGeom>
            <a:avLst/>
            <a:gdLst/>
            <a:ahLst/>
            <a:cxnLst/>
            <a:rect r="r" b="b" t="t" l="l"/>
            <a:pathLst>
              <a:path h="1183299" w="2366598">
                <a:moveTo>
                  <a:pt x="0" y="0"/>
                </a:moveTo>
                <a:lnTo>
                  <a:pt x="2366598" y="0"/>
                </a:lnTo>
                <a:lnTo>
                  <a:pt x="2366598" y="1183299"/>
                </a:lnTo>
                <a:lnTo>
                  <a:pt x="0" y="1183299"/>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3" id="13"/>
          <p:cNvSpPr txBox="true"/>
          <p:nvPr/>
        </p:nvSpPr>
        <p:spPr>
          <a:xfrm rot="0">
            <a:off x="1383596" y="2738610"/>
            <a:ext cx="7927447" cy="3204015"/>
          </a:xfrm>
          <a:prstGeom prst="rect">
            <a:avLst/>
          </a:prstGeom>
        </p:spPr>
        <p:txBody>
          <a:bodyPr anchor="t" rtlCol="false" tIns="0" lIns="0" bIns="0" rIns="0">
            <a:spAutoFit/>
          </a:bodyPr>
          <a:lstStyle/>
          <a:p>
            <a:pPr>
              <a:lnSpc>
                <a:spcPts val="8393"/>
              </a:lnSpc>
            </a:pPr>
            <a:r>
              <a:rPr lang="en-US" sz="7630" spc="-434">
                <a:solidFill>
                  <a:srgbClr val="343F56"/>
                </a:solidFill>
                <a:latin typeface="Archive Bold"/>
              </a:rPr>
              <a:t>3.SOFTWARE REQUIREMENT SPECIFICATION</a:t>
            </a:r>
          </a:p>
        </p:txBody>
      </p:sp>
      <p:sp>
        <p:nvSpPr>
          <p:cNvPr name="Freeform 14" id="14"/>
          <p:cNvSpPr/>
          <p:nvPr/>
        </p:nvSpPr>
        <p:spPr>
          <a:xfrm flipH="false" flipV="false" rot="0">
            <a:off x="13864660" y="-6267281"/>
            <a:ext cx="10155406" cy="10155406"/>
          </a:xfrm>
          <a:custGeom>
            <a:avLst/>
            <a:gdLst/>
            <a:ahLst/>
            <a:cxnLst/>
            <a:rect r="r" b="b" t="t" l="l"/>
            <a:pathLst>
              <a:path h="10155406" w="10155406">
                <a:moveTo>
                  <a:pt x="0" y="0"/>
                </a:moveTo>
                <a:lnTo>
                  <a:pt x="10155405" y="0"/>
                </a:lnTo>
                <a:lnTo>
                  <a:pt x="10155405" y="10155406"/>
                </a:lnTo>
                <a:lnTo>
                  <a:pt x="0" y="101554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5" id="15"/>
          <p:cNvSpPr/>
          <p:nvPr/>
        </p:nvSpPr>
        <p:spPr>
          <a:xfrm rot="0">
            <a:off x="1383596" y="5942625"/>
            <a:ext cx="2220505" cy="374329"/>
          </a:xfrm>
          <a:prstGeom prst="rect">
            <a:avLst/>
          </a:prstGeom>
          <a:solidFill>
            <a:srgbClr val="343F56"/>
          </a:solid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821276"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2995005" y="2068742"/>
            <a:ext cx="10156640" cy="7482058"/>
          </a:xfrm>
          <a:custGeom>
            <a:avLst/>
            <a:gdLst/>
            <a:ahLst/>
            <a:cxnLst/>
            <a:rect r="r" b="b" t="t" l="l"/>
            <a:pathLst>
              <a:path h="7482058" w="10156640">
                <a:moveTo>
                  <a:pt x="0" y="0"/>
                </a:moveTo>
                <a:lnTo>
                  <a:pt x="10156640" y="0"/>
                </a:lnTo>
                <a:lnTo>
                  <a:pt x="10156640" y="7482059"/>
                </a:lnTo>
                <a:lnTo>
                  <a:pt x="0" y="7482059"/>
                </a:lnTo>
                <a:lnTo>
                  <a:pt x="0" y="0"/>
                </a:lnTo>
                <a:close/>
              </a:path>
            </a:pathLst>
          </a:custGeom>
          <a:blipFill>
            <a:blip r:embed="rId3"/>
            <a:stretch>
              <a:fillRect l="0" t="0" r="0" b="0"/>
            </a:stretch>
          </a:blipFill>
        </p:spPr>
      </p:sp>
      <p:sp>
        <p:nvSpPr>
          <p:cNvPr name="TextBox 5" id="5"/>
          <p:cNvSpPr txBox="true"/>
          <p:nvPr/>
        </p:nvSpPr>
        <p:spPr>
          <a:xfrm rot="0">
            <a:off x="1915801" y="426355"/>
            <a:ext cx="18085653" cy="784056"/>
          </a:xfrm>
          <a:prstGeom prst="rect">
            <a:avLst/>
          </a:prstGeom>
        </p:spPr>
        <p:txBody>
          <a:bodyPr anchor="t" rtlCol="false" tIns="0" lIns="0" bIns="0" rIns="0">
            <a:spAutoFit/>
          </a:bodyPr>
          <a:lstStyle/>
          <a:p>
            <a:pPr algn="ctr">
              <a:lnSpc>
                <a:spcPts val="6035"/>
              </a:lnSpc>
            </a:pPr>
            <a:r>
              <a:rPr lang="en-US" sz="5486" spc="-312">
                <a:solidFill>
                  <a:srgbClr val="343F56"/>
                </a:solidFill>
                <a:latin typeface="Archive Bold"/>
              </a:rPr>
              <a:t>SOFTWARE REQUIREMENT SPECIFICATION</a:t>
            </a:r>
          </a:p>
        </p:txBody>
      </p:sp>
      <p:sp>
        <p:nvSpPr>
          <p:cNvPr name="TextBox 6" id="6"/>
          <p:cNvSpPr txBox="true"/>
          <p:nvPr/>
        </p:nvSpPr>
        <p:spPr>
          <a:xfrm rot="0">
            <a:off x="-1531938" y="1417809"/>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3.1 Context diagram</a:t>
            </a:r>
          </a:p>
        </p:txBody>
      </p:sp>
      <p:sp>
        <p:nvSpPr>
          <p:cNvPr name="TextBox 7" id="7"/>
          <p:cNvSpPr txBox="true"/>
          <p:nvPr/>
        </p:nvSpPr>
        <p:spPr>
          <a:xfrm rot="0">
            <a:off x="6155051" y="9465076"/>
            <a:ext cx="4803577"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Context Diagram</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2995005" y="2854593"/>
            <a:ext cx="11797300" cy="6147619"/>
          </a:xfrm>
          <a:custGeom>
            <a:avLst/>
            <a:gdLst/>
            <a:ahLst/>
            <a:cxnLst/>
            <a:rect r="r" b="b" t="t" l="l"/>
            <a:pathLst>
              <a:path h="6147619" w="11797300">
                <a:moveTo>
                  <a:pt x="0" y="0"/>
                </a:moveTo>
                <a:lnTo>
                  <a:pt x="11797300" y="0"/>
                </a:lnTo>
                <a:lnTo>
                  <a:pt x="11797300" y="6147619"/>
                </a:lnTo>
                <a:lnTo>
                  <a:pt x="0" y="6147619"/>
                </a:lnTo>
                <a:lnTo>
                  <a:pt x="0" y="0"/>
                </a:lnTo>
                <a:close/>
              </a:path>
            </a:pathLst>
          </a:custGeom>
          <a:blipFill>
            <a:blip r:embed="rId3"/>
            <a:stretch>
              <a:fillRect l="0" t="0" r="0" b="0"/>
            </a:stretch>
          </a:blipFill>
        </p:spPr>
      </p:sp>
      <p:sp>
        <p:nvSpPr>
          <p:cNvPr name="TextBox 5" id="5"/>
          <p:cNvSpPr txBox="true"/>
          <p:nvPr/>
        </p:nvSpPr>
        <p:spPr>
          <a:xfrm rot="0">
            <a:off x="-586254" y="1417809"/>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3.2 Business rich Picture</a:t>
            </a:r>
          </a:p>
        </p:txBody>
      </p:sp>
      <p:sp>
        <p:nvSpPr>
          <p:cNvPr name="TextBox 6" id="6"/>
          <p:cNvSpPr txBox="true"/>
          <p:nvPr/>
        </p:nvSpPr>
        <p:spPr>
          <a:xfrm rot="0">
            <a:off x="5648000" y="9172575"/>
            <a:ext cx="6052542"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Business rich picture </a:t>
            </a:r>
          </a:p>
        </p:txBody>
      </p:sp>
      <p:sp>
        <p:nvSpPr>
          <p:cNvPr name="TextBox 7" id="7"/>
          <p:cNvSpPr txBox="true"/>
          <p:nvPr/>
        </p:nvSpPr>
        <p:spPr>
          <a:xfrm rot="0">
            <a:off x="1915801" y="426355"/>
            <a:ext cx="18085653" cy="784056"/>
          </a:xfrm>
          <a:prstGeom prst="rect">
            <a:avLst/>
          </a:prstGeom>
        </p:spPr>
        <p:txBody>
          <a:bodyPr anchor="t" rtlCol="false" tIns="0" lIns="0" bIns="0" rIns="0">
            <a:spAutoFit/>
          </a:bodyPr>
          <a:lstStyle/>
          <a:p>
            <a:pPr algn="ctr">
              <a:lnSpc>
                <a:spcPts val="6035"/>
              </a:lnSpc>
            </a:pPr>
            <a:r>
              <a:rPr lang="en-US" sz="5486" spc="-312">
                <a:solidFill>
                  <a:srgbClr val="343F56"/>
                </a:solidFill>
                <a:latin typeface="Archive Bold"/>
              </a:rPr>
              <a:t>SOFTWARE REQUIREMENT SPECIFICATION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5365029" y="2306005"/>
            <a:ext cx="6738586" cy="7036536"/>
          </a:xfrm>
          <a:custGeom>
            <a:avLst/>
            <a:gdLst/>
            <a:ahLst/>
            <a:cxnLst/>
            <a:rect r="r" b="b" t="t" l="l"/>
            <a:pathLst>
              <a:path h="7036536" w="6738586">
                <a:moveTo>
                  <a:pt x="0" y="0"/>
                </a:moveTo>
                <a:lnTo>
                  <a:pt x="6738587" y="0"/>
                </a:lnTo>
                <a:lnTo>
                  <a:pt x="6738587" y="7036536"/>
                </a:lnTo>
                <a:lnTo>
                  <a:pt x="0" y="7036536"/>
                </a:lnTo>
                <a:lnTo>
                  <a:pt x="0" y="0"/>
                </a:lnTo>
                <a:close/>
              </a:path>
            </a:pathLst>
          </a:custGeom>
          <a:blipFill>
            <a:blip r:embed="rId3"/>
            <a:stretch>
              <a:fillRect l="-1256" t="-1619" r="-2529" b="0"/>
            </a:stretch>
          </a:blipFill>
        </p:spPr>
      </p:sp>
      <p:sp>
        <p:nvSpPr>
          <p:cNvPr name="TextBox 5" id="5"/>
          <p:cNvSpPr txBox="true"/>
          <p:nvPr/>
        </p:nvSpPr>
        <p:spPr>
          <a:xfrm rot="0">
            <a:off x="-1531938" y="1417809"/>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3.3 Use case diagram</a:t>
            </a:r>
          </a:p>
        </p:txBody>
      </p:sp>
      <p:sp>
        <p:nvSpPr>
          <p:cNvPr name="TextBox 6" id="6"/>
          <p:cNvSpPr txBox="true"/>
          <p:nvPr/>
        </p:nvSpPr>
        <p:spPr>
          <a:xfrm rot="0">
            <a:off x="4081870" y="9256816"/>
            <a:ext cx="7887891"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High-level Usecase Diagram</a:t>
            </a:r>
          </a:p>
        </p:txBody>
      </p:sp>
      <p:sp>
        <p:nvSpPr>
          <p:cNvPr name="TextBox 7" id="7"/>
          <p:cNvSpPr txBox="true"/>
          <p:nvPr/>
        </p:nvSpPr>
        <p:spPr>
          <a:xfrm rot="0">
            <a:off x="1915801" y="426355"/>
            <a:ext cx="18085653" cy="784056"/>
          </a:xfrm>
          <a:prstGeom prst="rect">
            <a:avLst/>
          </a:prstGeom>
        </p:spPr>
        <p:txBody>
          <a:bodyPr anchor="t" rtlCol="false" tIns="0" lIns="0" bIns="0" rIns="0">
            <a:spAutoFit/>
          </a:bodyPr>
          <a:lstStyle/>
          <a:p>
            <a:pPr algn="ctr">
              <a:lnSpc>
                <a:spcPts val="6035"/>
              </a:lnSpc>
            </a:pPr>
            <a:r>
              <a:rPr lang="en-US" sz="5486" spc="-312">
                <a:solidFill>
                  <a:srgbClr val="343F56"/>
                </a:solidFill>
                <a:latin typeface="Archive Bold"/>
              </a:rPr>
              <a:t>SOFTWARE REQUIREMENT SPECIFICATION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4439057" y="2663157"/>
            <a:ext cx="8165214" cy="6526370"/>
          </a:xfrm>
          <a:custGeom>
            <a:avLst/>
            <a:gdLst/>
            <a:ahLst/>
            <a:cxnLst/>
            <a:rect r="r" b="b" t="t" l="l"/>
            <a:pathLst>
              <a:path h="6526370" w="8165214">
                <a:moveTo>
                  <a:pt x="0" y="0"/>
                </a:moveTo>
                <a:lnTo>
                  <a:pt x="8165214" y="0"/>
                </a:lnTo>
                <a:lnTo>
                  <a:pt x="8165214" y="6526370"/>
                </a:lnTo>
                <a:lnTo>
                  <a:pt x="0" y="6526370"/>
                </a:lnTo>
                <a:lnTo>
                  <a:pt x="0" y="0"/>
                </a:lnTo>
                <a:close/>
              </a:path>
            </a:pathLst>
          </a:custGeom>
          <a:blipFill>
            <a:blip r:embed="rId3"/>
            <a:stretch>
              <a:fillRect l="0" t="0" r="0" b="0"/>
            </a:stretch>
          </a:blipFill>
        </p:spPr>
      </p:sp>
      <p:sp>
        <p:nvSpPr>
          <p:cNvPr name="TextBox 5" id="5"/>
          <p:cNvSpPr txBox="true"/>
          <p:nvPr/>
        </p:nvSpPr>
        <p:spPr>
          <a:xfrm rot="0">
            <a:off x="-1531938" y="1417809"/>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3.3 Use case diagram</a:t>
            </a:r>
          </a:p>
        </p:txBody>
      </p:sp>
      <p:sp>
        <p:nvSpPr>
          <p:cNvPr name="TextBox 6" id="6"/>
          <p:cNvSpPr txBox="true"/>
          <p:nvPr/>
        </p:nvSpPr>
        <p:spPr>
          <a:xfrm rot="0">
            <a:off x="4439057" y="9460954"/>
            <a:ext cx="7173516"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Guest's Usecase Diagram</a:t>
            </a:r>
          </a:p>
        </p:txBody>
      </p:sp>
      <p:sp>
        <p:nvSpPr>
          <p:cNvPr name="TextBox 7" id="7"/>
          <p:cNvSpPr txBox="true"/>
          <p:nvPr/>
        </p:nvSpPr>
        <p:spPr>
          <a:xfrm rot="0">
            <a:off x="1915801" y="426355"/>
            <a:ext cx="18085653" cy="784056"/>
          </a:xfrm>
          <a:prstGeom prst="rect">
            <a:avLst/>
          </a:prstGeom>
        </p:spPr>
        <p:txBody>
          <a:bodyPr anchor="t" rtlCol="false" tIns="0" lIns="0" bIns="0" rIns="0">
            <a:spAutoFit/>
          </a:bodyPr>
          <a:lstStyle/>
          <a:p>
            <a:pPr algn="ctr">
              <a:lnSpc>
                <a:spcPts val="6035"/>
              </a:lnSpc>
            </a:pPr>
            <a:r>
              <a:rPr lang="en-US" sz="5486" spc="-312">
                <a:solidFill>
                  <a:srgbClr val="343F56"/>
                </a:solidFill>
                <a:latin typeface="Archive Bold"/>
              </a:rPr>
              <a:t>SOFTWARE REQUIREMENT SPECIFICATION</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5440830" y="2480725"/>
            <a:ext cx="6117981" cy="6891234"/>
          </a:xfrm>
          <a:custGeom>
            <a:avLst/>
            <a:gdLst/>
            <a:ahLst/>
            <a:cxnLst/>
            <a:rect r="r" b="b" t="t" l="l"/>
            <a:pathLst>
              <a:path h="6891234" w="6117981">
                <a:moveTo>
                  <a:pt x="0" y="0"/>
                </a:moveTo>
                <a:lnTo>
                  <a:pt x="6117981" y="0"/>
                </a:lnTo>
                <a:lnTo>
                  <a:pt x="6117981" y="6891234"/>
                </a:lnTo>
                <a:lnTo>
                  <a:pt x="0" y="6891234"/>
                </a:lnTo>
                <a:lnTo>
                  <a:pt x="0" y="0"/>
                </a:lnTo>
                <a:close/>
              </a:path>
            </a:pathLst>
          </a:custGeom>
          <a:blipFill>
            <a:blip r:embed="rId3"/>
            <a:stretch>
              <a:fillRect l="0" t="0" r="-2461" b="0"/>
            </a:stretch>
          </a:blipFill>
        </p:spPr>
      </p:sp>
      <p:sp>
        <p:nvSpPr>
          <p:cNvPr name="TextBox 5" id="5"/>
          <p:cNvSpPr txBox="true"/>
          <p:nvPr/>
        </p:nvSpPr>
        <p:spPr>
          <a:xfrm rot="0">
            <a:off x="-1531938" y="1417809"/>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3.3 Use case diagram</a:t>
            </a:r>
          </a:p>
        </p:txBody>
      </p:sp>
      <p:sp>
        <p:nvSpPr>
          <p:cNvPr name="TextBox 6" id="6"/>
          <p:cNvSpPr txBox="true"/>
          <p:nvPr/>
        </p:nvSpPr>
        <p:spPr>
          <a:xfrm rot="0">
            <a:off x="4609317" y="9460954"/>
            <a:ext cx="6832997"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User's Usecase Diagram</a:t>
            </a:r>
          </a:p>
        </p:txBody>
      </p:sp>
      <p:sp>
        <p:nvSpPr>
          <p:cNvPr name="TextBox 7" id="7"/>
          <p:cNvSpPr txBox="true"/>
          <p:nvPr/>
        </p:nvSpPr>
        <p:spPr>
          <a:xfrm rot="0">
            <a:off x="1915801" y="426355"/>
            <a:ext cx="18085653" cy="784056"/>
          </a:xfrm>
          <a:prstGeom prst="rect">
            <a:avLst/>
          </a:prstGeom>
        </p:spPr>
        <p:txBody>
          <a:bodyPr anchor="t" rtlCol="false" tIns="0" lIns="0" bIns="0" rIns="0">
            <a:spAutoFit/>
          </a:bodyPr>
          <a:lstStyle/>
          <a:p>
            <a:pPr algn="ctr">
              <a:lnSpc>
                <a:spcPts val="6035"/>
              </a:lnSpc>
            </a:pPr>
            <a:r>
              <a:rPr lang="en-US" sz="5486" spc="-312">
                <a:solidFill>
                  <a:srgbClr val="343F56"/>
                </a:solidFill>
                <a:latin typeface="Archive Bold"/>
              </a:rPr>
              <a:t>SOFTWARE REQUIREMENT SPECIFICATION</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5254157" y="2307532"/>
            <a:ext cx="6608451" cy="6950768"/>
          </a:xfrm>
          <a:custGeom>
            <a:avLst/>
            <a:gdLst/>
            <a:ahLst/>
            <a:cxnLst/>
            <a:rect r="r" b="b" t="t" l="l"/>
            <a:pathLst>
              <a:path h="6950768" w="6608451">
                <a:moveTo>
                  <a:pt x="0" y="0"/>
                </a:moveTo>
                <a:lnTo>
                  <a:pt x="6608451" y="0"/>
                </a:lnTo>
                <a:lnTo>
                  <a:pt x="6608451" y="6950768"/>
                </a:lnTo>
                <a:lnTo>
                  <a:pt x="0" y="6950768"/>
                </a:lnTo>
                <a:lnTo>
                  <a:pt x="0" y="0"/>
                </a:lnTo>
                <a:close/>
              </a:path>
            </a:pathLst>
          </a:custGeom>
          <a:blipFill>
            <a:blip r:embed="rId3"/>
            <a:stretch>
              <a:fillRect l="0" t="0" r="0" b="0"/>
            </a:stretch>
          </a:blipFill>
        </p:spPr>
      </p:sp>
      <p:sp>
        <p:nvSpPr>
          <p:cNvPr name="TextBox 5" id="5"/>
          <p:cNvSpPr txBox="true"/>
          <p:nvPr/>
        </p:nvSpPr>
        <p:spPr>
          <a:xfrm rot="0">
            <a:off x="-1531938" y="1417809"/>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3.3 Use case diagram</a:t>
            </a:r>
          </a:p>
        </p:txBody>
      </p:sp>
      <p:sp>
        <p:nvSpPr>
          <p:cNvPr name="TextBox 6" id="6"/>
          <p:cNvSpPr txBox="true"/>
          <p:nvPr/>
        </p:nvSpPr>
        <p:spPr>
          <a:xfrm rot="0">
            <a:off x="4344700" y="9460954"/>
            <a:ext cx="7362230"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Admin's Usecase Diagram</a:t>
            </a:r>
          </a:p>
        </p:txBody>
      </p:sp>
      <p:sp>
        <p:nvSpPr>
          <p:cNvPr name="TextBox 7" id="7"/>
          <p:cNvSpPr txBox="true"/>
          <p:nvPr/>
        </p:nvSpPr>
        <p:spPr>
          <a:xfrm rot="0">
            <a:off x="1915801" y="426355"/>
            <a:ext cx="18085653" cy="784056"/>
          </a:xfrm>
          <a:prstGeom prst="rect">
            <a:avLst/>
          </a:prstGeom>
        </p:spPr>
        <p:txBody>
          <a:bodyPr anchor="t" rtlCol="false" tIns="0" lIns="0" bIns="0" rIns="0">
            <a:spAutoFit/>
          </a:bodyPr>
          <a:lstStyle/>
          <a:p>
            <a:pPr algn="ctr">
              <a:lnSpc>
                <a:spcPts val="6035"/>
              </a:lnSpc>
            </a:pPr>
            <a:r>
              <a:rPr lang="en-US" sz="5486" spc="-312">
                <a:solidFill>
                  <a:srgbClr val="343F56"/>
                </a:solidFill>
                <a:latin typeface="Archive Bold"/>
              </a:rPr>
              <a:t>SOFTWARE REQUIREMENT SPECIFICATION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297449" y="1210411"/>
            <a:ext cx="18585449"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2"/>
            <a:stretch>
              <a:fillRect l="0" t="0" r="0" b="0"/>
            </a:stretch>
          </a:blipFill>
        </p:spPr>
      </p:sp>
      <p:sp>
        <p:nvSpPr>
          <p:cNvPr name="TextBox 4" id="4"/>
          <p:cNvSpPr txBox="true"/>
          <p:nvPr/>
        </p:nvSpPr>
        <p:spPr>
          <a:xfrm rot="0">
            <a:off x="2038683" y="1675135"/>
            <a:ext cx="9890290" cy="819150"/>
          </a:xfrm>
          <a:prstGeom prst="rect">
            <a:avLst/>
          </a:prstGeom>
        </p:spPr>
        <p:txBody>
          <a:bodyPr anchor="t" rtlCol="false" tIns="0" lIns="0" bIns="0" rIns="0">
            <a:spAutoFit/>
          </a:bodyPr>
          <a:lstStyle/>
          <a:p>
            <a:pPr algn="r">
              <a:lnSpc>
                <a:spcPts val="6480"/>
              </a:lnSpc>
            </a:pPr>
            <a:r>
              <a:rPr lang="en-US" sz="5400" spc="-215">
                <a:solidFill>
                  <a:srgbClr val="343F56"/>
                </a:solidFill>
                <a:latin typeface="Archive"/>
              </a:rPr>
              <a:t>Member - Group 4</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3880465" y="2466378"/>
            <a:ext cx="9422762" cy="6987410"/>
          </a:xfrm>
          <a:custGeom>
            <a:avLst/>
            <a:gdLst/>
            <a:ahLst/>
            <a:cxnLst/>
            <a:rect r="r" b="b" t="t" l="l"/>
            <a:pathLst>
              <a:path h="6987410" w="9422762">
                <a:moveTo>
                  <a:pt x="0" y="0"/>
                </a:moveTo>
                <a:lnTo>
                  <a:pt x="9422762" y="0"/>
                </a:lnTo>
                <a:lnTo>
                  <a:pt x="9422762" y="6987410"/>
                </a:lnTo>
                <a:lnTo>
                  <a:pt x="0" y="6987410"/>
                </a:lnTo>
                <a:lnTo>
                  <a:pt x="0" y="0"/>
                </a:lnTo>
                <a:close/>
              </a:path>
            </a:pathLst>
          </a:custGeom>
          <a:blipFill>
            <a:blip r:embed="rId3"/>
            <a:stretch>
              <a:fillRect l="0" t="0" r="0" b="0"/>
            </a:stretch>
          </a:blipFill>
        </p:spPr>
      </p:sp>
      <p:sp>
        <p:nvSpPr>
          <p:cNvPr name="TextBox 5" id="5"/>
          <p:cNvSpPr txBox="true"/>
          <p:nvPr/>
        </p:nvSpPr>
        <p:spPr>
          <a:xfrm rot="0">
            <a:off x="-2083616" y="1436859"/>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3.4 Screen flow </a:t>
            </a:r>
          </a:p>
        </p:txBody>
      </p:sp>
      <p:sp>
        <p:nvSpPr>
          <p:cNvPr name="TextBox 6" id="6"/>
          <p:cNvSpPr txBox="true"/>
          <p:nvPr/>
        </p:nvSpPr>
        <p:spPr>
          <a:xfrm rot="0">
            <a:off x="7100827" y="9509386"/>
            <a:ext cx="3451622"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Screen flow </a:t>
            </a:r>
          </a:p>
        </p:txBody>
      </p:sp>
      <p:sp>
        <p:nvSpPr>
          <p:cNvPr name="TextBox 7" id="7"/>
          <p:cNvSpPr txBox="true"/>
          <p:nvPr/>
        </p:nvSpPr>
        <p:spPr>
          <a:xfrm rot="0">
            <a:off x="1915801" y="426355"/>
            <a:ext cx="18085653" cy="784056"/>
          </a:xfrm>
          <a:prstGeom prst="rect">
            <a:avLst/>
          </a:prstGeom>
        </p:spPr>
        <p:txBody>
          <a:bodyPr anchor="t" rtlCol="false" tIns="0" lIns="0" bIns="0" rIns="0">
            <a:spAutoFit/>
          </a:bodyPr>
          <a:lstStyle/>
          <a:p>
            <a:pPr algn="ctr">
              <a:lnSpc>
                <a:spcPts val="6035"/>
              </a:lnSpc>
            </a:pPr>
            <a:r>
              <a:rPr lang="en-US" sz="5486" spc="-312">
                <a:solidFill>
                  <a:srgbClr val="343F56"/>
                </a:solidFill>
                <a:latin typeface="Archive Bold"/>
              </a:rPr>
              <a:t>SOFTWARE REQUIREMENT SPECIFICATION</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1529814" y="2544130"/>
            <a:ext cx="14547368" cy="6714170"/>
          </a:xfrm>
          <a:custGeom>
            <a:avLst/>
            <a:gdLst/>
            <a:ahLst/>
            <a:cxnLst/>
            <a:rect r="r" b="b" t="t" l="l"/>
            <a:pathLst>
              <a:path h="6714170" w="14547368">
                <a:moveTo>
                  <a:pt x="0" y="0"/>
                </a:moveTo>
                <a:lnTo>
                  <a:pt x="14547368" y="0"/>
                </a:lnTo>
                <a:lnTo>
                  <a:pt x="14547368" y="6714170"/>
                </a:lnTo>
                <a:lnTo>
                  <a:pt x="0" y="6714170"/>
                </a:lnTo>
                <a:lnTo>
                  <a:pt x="0" y="0"/>
                </a:lnTo>
                <a:close/>
              </a:path>
            </a:pathLst>
          </a:custGeom>
          <a:blipFill>
            <a:blip r:embed="rId3"/>
            <a:stretch>
              <a:fillRect l="0" t="0" r="0" b="0"/>
            </a:stretch>
          </a:blipFill>
        </p:spPr>
      </p:sp>
      <p:sp>
        <p:nvSpPr>
          <p:cNvPr name="TextBox 5" id="5"/>
          <p:cNvSpPr txBox="true"/>
          <p:nvPr/>
        </p:nvSpPr>
        <p:spPr>
          <a:xfrm rot="0">
            <a:off x="-932781" y="1455909"/>
            <a:ext cx="14562689"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3.5 Entity relationship diagram</a:t>
            </a:r>
          </a:p>
        </p:txBody>
      </p:sp>
      <p:sp>
        <p:nvSpPr>
          <p:cNvPr name="TextBox 6" id="6"/>
          <p:cNvSpPr txBox="true"/>
          <p:nvPr/>
        </p:nvSpPr>
        <p:spPr>
          <a:xfrm rot="0">
            <a:off x="4970578" y="9334500"/>
            <a:ext cx="7665839"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Entity relationship diagram</a:t>
            </a:r>
          </a:p>
        </p:txBody>
      </p:sp>
      <p:sp>
        <p:nvSpPr>
          <p:cNvPr name="TextBox 7" id="7"/>
          <p:cNvSpPr txBox="true"/>
          <p:nvPr/>
        </p:nvSpPr>
        <p:spPr>
          <a:xfrm rot="0">
            <a:off x="1915801" y="426355"/>
            <a:ext cx="18085653" cy="784056"/>
          </a:xfrm>
          <a:prstGeom prst="rect">
            <a:avLst/>
          </a:prstGeom>
        </p:spPr>
        <p:txBody>
          <a:bodyPr anchor="t" rtlCol="false" tIns="0" lIns="0" bIns="0" rIns="0">
            <a:spAutoFit/>
          </a:bodyPr>
          <a:lstStyle/>
          <a:p>
            <a:pPr algn="ctr">
              <a:lnSpc>
                <a:spcPts val="6035"/>
              </a:lnSpc>
            </a:pPr>
            <a:r>
              <a:rPr lang="en-US" sz="5486" spc="-312">
                <a:solidFill>
                  <a:srgbClr val="343F56"/>
                </a:solidFill>
                <a:latin typeface="Archive Bold"/>
              </a:rPr>
              <a:t>SOFTWARE REQUIREMENT SPECIFICATION</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210411"/>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1383596" y="8623839"/>
            <a:ext cx="334644" cy="334644"/>
          </a:xfrm>
          <a:custGeom>
            <a:avLst/>
            <a:gdLst/>
            <a:ahLst/>
            <a:cxnLst/>
            <a:rect r="r" b="b" t="t" l="l"/>
            <a:pathLst>
              <a:path h="334644" w="334644">
                <a:moveTo>
                  <a:pt x="0" y="0"/>
                </a:moveTo>
                <a:lnTo>
                  <a:pt x="334644" y="0"/>
                </a:lnTo>
                <a:lnTo>
                  <a:pt x="334644" y="334645"/>
                </a:lnTo>
                <a:lnTo>
                  <a:pt x="0" y="3346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1294598" y="8586924"/>
            <a:ext cx="5705425" cy="382269"/>
          </a:xfrm>
          <a:prstGeom prst="rect">
            <a:avLst/>
          </a:prstGeom>
        </p:spPr>
        <p:txBody>
          <a:bodyPr anchor="t" rtlCol="false" tIns="0" lIns="0" bIns="0" rIns="0">
            <a:spAutoFit/>
          </a:bodyPr>
          <a:lstStyle/>
          <a:p>
            <a:pPr algn="r">
              <a:lnSpc>
                <a:spcPts val="3080"/>
              </a:lnSpc>
            </a:pPr>
            <a:r>
              <a:rPr lang="en-US" sz="2200">
                <a:solidFill>
                  <a:srgbClr val="F5E6CA"/>
                </a:solidFill>
                <a:latin typeface="Roboto Bold"/>
              </a:rPr>
              <a:t>Thesis Defense Presentation Template</a:t>
            </a:r>
          </a:p>
        </p:txBody>
      </p:sp>
      <p:sp>
        <p:nvSpPr>
          <p:cNvPr name="Freeform 5" id="5"/>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4"/>
            <a:stretch>
              <a:fillRect l="0" t="0" r="0" b="0"/>
            </a:stretch>
          </a:blipFill>
        </p:spPr>
      </p:sp>
      <p:sp>
        <p:nvSpPr>
          <p:cNvPr name="Freeform 6" id="6"/>
          <p:cNvSpPr/>
          <p:nvPr/>
        </p:nvSpPr>
        <p:spPr>
          <a:xfrm flipH="false" flipV="false" rot="0">
            <a:off x="10189994" y="4246480"/>
            <a:ext cx="11595316" cy="11595316"/>
          </a:xfrm>
          <a:custGeom>
            <a:avLst/>
            <a:gdLst/>
            <a:ahLst/>
            <a:cxnLst/>
            <a:rect r="r" b="b" t="t" l="l"/>
            <a:pathLst>
              <a:path h="11595316" w="11595316">
                <a:moveTo>
                  <a:pt x="0" y="0"/>
                </a:moveTo>
                <a:lnTo>
                  <a:pt x="11595316" y="0"/>
                </a:lnTo>
                <a:lnTo>
                  <a:pt x="11595316" y="11595316"/>
                </a:lnTo>
                <a:lnTo>
                  <a:pt x="0" y="1159531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9490245" y="9491801"/>
            <a:ext cx="1674107" cy="1674107"/>
          </a:xfrm>
          <a:custGeom>
            <a:avLst/>
            <a:gdLst/>
            <a:ahLst/>
            <a:cxnLst/>
            <a:rect r="r" b="b" t="t" l="l"/>
            <a:pathLst>
              <a:path h="1674107" w="1674107">
                <a:moveTo>
                  <a:pt x="0" y="0"/>
                </a:moveTo>
                <a:lnTo>
                  <a:pt x="1674108" y="0"/>
                </a:lnTo>
                <a:lnTo>
                  <a:pt x="1674108" y="1674107"/>
                </a:lnTo>
                <a:lnTo>
                  <a:pt x="0" y="167410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1" id="11"/>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2" id="12"/>
          <p:cNvSpPr/>
          <p:nvPr/>
        </p:nvSpPr>
        <p:spPr>
          <a:xfrm flipH="false" flipV="false" rot="5400000">
            <a:off x="16492243" y="3848951"/>
            <a:ext cx="2366598" cy="1183299"/>
          </a:xfrm>
          <a:custGeom>
            <a:avLst/>
            <a:gdLst/>
            <a:ahLst/>
            <a:cxnLst/>
            <a:rect r="r" b="b" t="t" l="l"/>
            <a:pathLst>
              <a:path h="1183299" w="2366598">
                <a:moveTo>
                  <a:pt x="0" y="0"/>
                </a:moveTo>
                <a:lnTo>
                  <a:pt x="2366598" y="0"/>
                </a:lnTo>
                <a:lnTo>
                  <a:pt x="2366598" y="1183299"/>
                </a:lnTo>
                <a:lnTo>
                  <a:pt x="0" y="1183299"/>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3" id="13"/>
          <p:cNvSpPr txBox="true"/>
          <p:nvPr/>
        </p:nvSpPr>
        <p:spPr>
          <a:xfrm rot="0">
            <a:off x="1383596" y="3893294"/>
            <a:ext cx="7927447" cy="2142913"/>
          </a:xfrm>
          <a:prstGeom prst="rect">
            <a:avLst/>
          </a:prstGeom>
        </p:spPr>
        <p:txBody>
          <a:bodyPr anchor="t" rtlCol="false" tIns="0" lIns="0" bIns="0" rIns="0">
            <a:spAutoFit/>
          </a:bodyPr>
          <a:lstStyle/>
          <a:p>
            <a:pPr>
              <a:lnSpc>
                <a:spcPts val="8393"/>
              </a:lnSpc>
            </a:pPr>
            <a:r>
              <a:rPr lang="en-US" sz="7630" spc="-434">
                <a:solidFill>
                  <a:srgbClr val="343F56"/>
                </a:solidFill>
                <a:latin typeface="Archive Bold"/>
              </a:rPr>
              <a:t>4.SOFTWARE DESIGN</a:t>
            </a:r>
          </a:p>
        </p:txBody>
      </p:sp>
      <p:sp>
        <p:nvSpPr>
          <p:cNvPr name="Freeform 14" id="14"/>
          <p:cNvSpPr/>
          <p:nvPr/>
        </p:nvSpPr>
        <p:spPr>
          <a:xfrm flipH="false" flipV="false" rot="0">
            <a:off x="13864660" y="-6267281"/>
            <a:ext cx="10155406" cy="10155406"/>
          </a:xfrm>
          <a:custGeom>
            <a:avLst/>
            <a:gdLst/>
            <a:ahLst/>
            <a:cxnLst/>
            <a:rect r="r" b="b" t="t" l="l"/>
            <a:pathLst>
              <a:path h="10155406" w="10155406">
                <a:moveTo>
                  <a:pt x="0" y="0"/>
                </a:moveTo>
                <a:lnTo>
                  <a:pt x="10155405" y="0"/>
                </a:lnTo>
                <a:lnTo>
                  <a:pt x="10155405" y="10155406"/>
                </a:lnTo>
                <a:lnTo>
                  <a:pt x="0" y="101554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5" id="15"/>
          <p:cNvSpPr/>
          <p:nvPr/>
        </p:nvSpPr>
        <p:spPr>
          <a:xfrm rot="0">
            <a:off x="1383596" y="5942625"/>
            <a:ext cx="2220505" cy="374329"/>
          </a:xfrm>
          <a:prstGeom prst="rect">
            <a:avLst/>
          </a:prstGeom>
          <a:solidFill>
            <a:srgbClr val="343F56"/>
          </a:solid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3376267" y="2644368"/>
            <a:ext cx="11535466" cy="4998263"/>
          </a:xfrm>
          <a:custGeom>
            <a:avLst/>
            <a:gdLst/>
            <a:ahLst/>
            <a:cxnLst/>
            <a:rect r="r" b="b" t="t" l="l"/>
            <a:pathLst>
              <a:path h="4998263" w="11535466">
                <a:moveTo>
                  <a:pt x="0" y="0"/>
                </a:moveTo>
                <a:lnTo>
                  <a:pt x="11535466" y="0"/>
                </a:lnTo>
                <a:lnTo>
                  <a:pt x="11535466" y="4998264"/>
                </a:lnTo>
                <a:lnTo>
                  <a:pt x="0" y="4998264"/>
                </a:lnTo>
                <a:lnTo>
                  <a:pt x="0" y="0"/>
                </a:lnTo>
                <a:close/>
              </a:path>
            </a:pathLst>
          </a:custGeom>
          <a:blipFill>
            <a:blip r:embed="rId3"/>
            <a:stretch>
              <a:fillRect l="0" t="0" r="0" b="0"/>
            </a:stretch>
          </a:blipFill>
        </p:spPr>
      </p:sp>
      <p:sp>
        <p:nvSpPr>
          <p:cNvPr name="TextBox 5" id="5"/>
          <p:cNvSpPr txBox="true"/>
          <p:nvPr/>
        </p:nvSpPr>
        <p:spPr>
          <a:xfrm rot="0">
            <a:off x="-1531938" y="1362176"/>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4.1 Package Diagram</a:t>
            </a:r>
          </a:p>
        </p:txBody>
      </p:sp>
      <p:sp>
        <p:nvSpPr>
          <p:cNvPr name="TextBox 6" id="6"/>
          <p:cNvSpPr txBox="true"/>
          <p:nvPr/>
        </p:nvSpPr>
        <p:spPr>
          <a:xfrm rot="0">
            <a:off x="3724256" y="426355"/>
            <a:ext cx="18085653"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Bold"/>
              </a:rPr>
              <a:t>SOFTWARE DESIGN</a:t>
            </a:r>
          </a:p>
        </p:txBody>
      </p:sp>
      <p:sp>
        <p:nvSpPr>
          <p:cNvPr name="TextBox 7" id="7"/>
          <p:cNvSpPr txBox="true"/>
          <p:nvPr/>
        </p:nvSpPr>
        <p:spPr>
          <a:xfrm rot="0">
            <a:off x="4553826" y="7947432"/>
            <a:ext cx="7817048"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Front-end package diagram</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2749633" y="2451389"/>
            <a:ext cx="11192760" cy="5581768"/>
          </a:xfrm>
          <a:custGeom>
            <a:avLst/>
            <a:gdLst/>
            <a:ahLst/>
            <a:cxnLst/>
            <a:rect r="r" b="b" t="t" l="l"/>
            <a:pathLst>
              <a:path h="5581768" w="11192760">
                <a:moveTo>
                  <a:pt x="0" y="0"/>
                </a:moveTo>
                <a:lnTo>
                  <a:pt x="11192760" y="0"/>
                </a:lnTo>
                <a:lnTo>
                  <a:pt x="11192760" y="5581768"/>
                </a:lnTo>
                <a:lnTo>
                  <a:pt x="0" y="5581768"/>
                </a:lnTo>
                <a:lnTo>
                  <a:pt x="0" y="0"/>
                </a:lnTo>
                <a:close/>
              </a:path>
            </a:pathLst>
          </a:custGeom>
          <a:blipFill>
            <a:blip r:embed="rId3"/>
            <a:stretch>
              <a:fillRect l="0" t="0" r="0" b="0"/>
            </a:stretch>
          </a:blipFill>
        </p:spPr>
      </p:sp>
      <p:sp>
        <p:nvSpPr>
          <p:cNvPr name="TextBox 5" id="5"/>
          <p:cNvSpPr txBox="true"/>
          <p:nvPr/>
        </p:nvSpPr>
        <p:spPr>
          <a:xfrm rot="0">
            <a:off x="-1531938" y="1362176"/>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4.1 Package Diagram</a:t>
            </a:r>
          </a:p>
        </p:txBody>
      </p:sp>
      <p:sp>
        <p:nvSpPr>
          <p:cNvPr name="TextBox 6" id="6"/>
          <p:cNvSpPr txBox="true"/>
          <p:nvPr/>
        </p:nvSpPr>
        <p:spPr>
          <a:xfrm rot="0">
            <a:off x="3724256" y="426355"/>
            <a:ext cx="18085653"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Bold"/>
              </a:rPr>
              <a:t>SOFTWARE DESIGN</a:t>
            </a:r>
          </a:p>
        </p:txBody>
      </p:sp>
      <p:sp>
        <p:nvSpPr>
          <p:cNvPr name="TextBox 7" id="7"/>
          <p:cNvSpPr txBox="true"/>
          <p:nvPr/>
        </p:nvSpPr>
        <p:spPr>
          <a:xfrm rot="0">
            <a:off x="4642230" y="7947432"/>
            <a:ext cx="7640241"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Back-end package diagram</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2180050" y="2355147"/>
            <a:ext cx="14546662" cy="6266839"/>
          </a:xfrm>
          <a:custGeom>
            <a:avLst/>
            <a:gdLst/>
            <a:ahLst/>
            <a:cxnLst/>
            <a:rect r="r" b="b" t="t" l="l"/>
            <a:pathLst>
              <a:path h="6266839" w="14546662">
                <a:moveTo>
                  <a:pt x="0" y="0"/>
                </a:moveTo>
                <a:lnTo>
                  <a:pt x="14546662" y="0"/>
                </a:lnTo>
                <a:lnTo>
                  <a:pt x="14546662" y="6266839"/>
                </a:lnTo>
                <a:lnTo>
                  <a:pt x="0" y="6266839"/>
                </a:lnTo>
                <a:lnTo>
                  <a:pt x="0" y="0"/>
                </a:lnTo>
                <a:close/>
              </a:path>
            </a:pathLst>
          </a:custGeom>
          <a:blipFill>
            <a:blip r:embed="rId3"/>
            <a:stretch>
              <a:fillRect l="0" t="0" r="0" b="0"/>
            </a:stretch>
          </a:blipFill>
        </p:spPr>
      </p:sp>
      <p:sp>
        <p:nvSpPr>
          <p:cNvPr name="TextBox 5" id="5"/>
          <p:cNvSpPr txBox="true"/>
          <p:nvPr/>
        </p:nvSpPr>
        <p:spPr>
          <a:xfrm rot="0">
            <a:off x="-1531938" y="1362176"/>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4.2 Database Schema</a:t>
            </a:r>
          </a:p>
        </p:txBody>
      </p:sp>
      <p:sp>
        <p:nvSpPr>
          <p:cNvPr name="TextBox 6" id="6"/>
          <p:cNvSpPr txBox="true"/>
          <p:nvPr/>
        </p:nvSpPr>
        <p:spPr>
          <a:xfrm rot="0">
            <a:off x="3724256" y="426355"/>
            <a:ext cx="18085653"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Bold"/>
              </a:rPr>
              <a:t>SOFTWARE DESIGN</a:t>
            </a:r>
          </a:p>
        </p:txBody>
      </p:sp>
      <p:sp>
        <p:nvSpPr>
          <p:cNvPr name="TextBox 7" id="7"/>
          <p:cNvSpPr txBox="true"/>
          <p:nvPr/>
        </p:nvSpPr>
        <p:spPr>
          <a:xfrm rot="0">
            <a:off x="6126987" y="8446770"/>
            <a:ext cx="5088493"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Database Schema</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Freeform 2" id="2"/>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3" id="3"/>
          <p:cNvSpPr/>
          <p:nvPr/>
        </p:nvSpPr>
        <p:spPr>
          <a:xfrm flipH="false" flipV="false" rot="0">
            <a:off x="6514489" y="2657580"/>
            <a:ext cx="5259022" cy="6109612"/>
          </a:xfrm>
          <a:custGeom>
            <a:avLst/>
            <a:gdLst/>
            <a:ahLst/>
            <a:cxnLst/>
            <a:rect r="r" b="b" t="t" l="l"/>
            <a:pathLst>
              <a:path h="6109612" w="5259022">
                <a:moveTo>
                  <a:pt x="0" y="0"/>
                </a:moveTo>
                <a:lnTo>
                  <a:pt x="5259022" y="0"/>
                </a:lnTo>
                <a:lnTo>
                  <a:pt x="5259022" y="6109612"/>
                </a:lnTo>
                <a:lnTo>
                  <a:pt x="0" y="6109612"/>
                </a:lnTo>
                <a:lnTo>
                  <a:pt x="0" y="0"/>
                </a:lnTo>
                <a:close/>
              </a:path>
            </a:pathLst>
          </a:custGeom>
          <a:blipFill>
            <a:blip r:embed="rId3"/>
            <a:stretch>
              <a:fillRect l="0" t="0" r="0" b="0"/>
            </a:stretch>
          </a:blipFill>
        </p:spPr>
      </p:sp>
      <p:sp>
        <p:nvSpPr>
          <p:cNvPr name="TextBox 4" id="4"/>
          <p:cNvSpPr txBox="true"/>
          <p:nvPr/>
        </p:nvSpPr>
        <p:spPr>
          <a:xfrm rot="0">
            <a:off x="3724256" y="426355"/>
            <a:ext cx="18085653"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Bold"/>
              </a:rPr>
              <a:t>SOFTWARE DESIGN</a:t>
            </a:r>
          </a:p>
        </p:txBody>
      </p:sp>
      <p:sp>
        <p:nvSpPr>
          <p:cNvPr name="TextBox 5" id="5"/>
          <p:cNvSpPr txBox="true"/>
          <p:nvPr/>
        </p:nvSpPr>
        <p:spPr>
          <a:xfrm rot="0">
            <a:off x="-1889552" y="1362176"/>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4.3 Sign In(Design )</a:t>
            </a:r>
          </a:p>
        </p:txBody>
      </p:sp>
      <p:sp>
        <p:nvSpPr>
          <p:cNvPr name="TextBox 6" id="6"/>
          <p:cNvSpPr txBox="true"/>
          <p:nvPr/>
        </p:nvSpPr>
        <p:spPr>
          <a:xfrm rot="0">
            <a:off x="6514489" y="8884106"/>
            <a:ext cx="5390317"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Cart Class Diagram</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Freeform 2" id="2"/>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3" id="3"/>
          <p:cNvSpPr/>
          <p:nvPr/>
        </p:nvSpPr>
        <p:spPr>
          <a:xfrm flipH="false" flipV="false" rot="0">
            <a:off x="4215265" y="2635899"/>
            <a:ext cx="9857471" cy="6219901"/>
          </a:xfrm>
          <a:custGeom>
            <a:avLst/>
            <a:gdLst/>
            <a:ahLst/>
            <a:cxnLst/>
            <a:rect r="r" b="b" t="t" l="l"/>
            <a:pathLst>
              <a:path h="6219901" w="9857471">
                <a:moveTo>
                  <a:pt x="0" y="0"/>
                </a:moveTo>
                <a:lnTo>
                  <a:pt x="9857470" y="0"/>
                </a:lnTo>
                <a:lnTo>
                  <a:pt x="9857470" y="6219901"/>
                </a:lnTo>
                <a:lnTo>
                  <a:pt x="0" y="6219901"/>
                </a:lnTo>
                <a:lnTo>
                  <a:pt x="0" y="0"/>
                </a:lnTo>
                <a:close/>
              </a:path>
            </a:pathLst>
          </a:custGeom>
          <a:blipFill>
            <a:blip r:embed="rId3"/>
            <a:stretch>
              <a:fillRect l="0" t="0" r="0" b="0"/>
            </a:stretch>
          </a:blipFill>
        </p:spPr>
      </p:sp>
      <p:sp>
        <p:nvSpPr>
          <p:cNvPr name="TextBox 4" id="4"/>
          <p:cNvSpPr txBox="true"/>
          <p:nvPr/>
        </p:nvSpPr>
        <p:spPr>
          <a:xfrm rot="0">
            <a:off x="3724256" y="426355"/>
            <a:ext cx="18085653"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Bold"/>
              </a:rPr>
              <a:t>SOFTWARE DESIGN</a:t>
            </a:r>
          </a:p>
        </p:txBody>
      </p:sp>
      <p:sp>
        <p:nvSpPr>
          <p:cNvPr name="TextBox 5" id="5"/>
          <p:cNvSpPr txBox="true"/>
          <p:nvPr/>
        </p:nvSpPr>
        <p:spPr>
          <a:xfrm rot="0">
            <a:off x="-1889552" y="1362176"/>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4.3 Sign In(Design )</a:t>
            </a:r>
          </a:p>
        </p:txBody>
      </p:sp>
      <p:sp>
        <p:nvSpPr>
          <p:cNvPr name="TextBox 6" id="6"/>
          <p:cNvSpPr txBox="true"/>
          <p:nvPr/>
        </p:nvSpPr>
        <p:spPr>
          <a:xfrm rot="0">
            <a:off x="5601864" y="8882101"/>
            <a:ext cx="6739299" cy="823191"/>
          </a:xfrm>
          <a:prstGeom prst="rect">
            <a:avLst/>
          </a:prstGeom>
        </p:spPr>
        <p:txBody>
          <a:bodyPr anchor="t" rtlCol="false" tIns="0" lIns="0" bIns="0" rIns="0">
            <a:spAutoFit/>
          </a:bodyPr>
          <a:lstStyle/>
          <a:p>
            <a:pPr algn="ctr">
              <a:lnSpc>
                <a:spcPts val="6827"/>
              </a:lnSpc>
            </a:pPr>
            <a:r>
              <a:rPr lang="en-US" sz="4877">
                <a:solidFill>
                  <a:srgbClr val="343F56"/>
                </a:solidFill>
                <a:latin typeface="Open Sans"/>
              </a:rPr>
              <a:t>Cart Sequence diagram</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4686019" y="2153384"/>
            <a:ext cx="7601353" cy="6243969"/>
          </a:xfrm>
          <a:custGeom>
            <a:avLst/>
            <a:gdLst/>
            <a:ahLst/>
            <a:cxnLst/>
            <a:rect r="r" b="b" t="t" l="l"/>
            <a:pathLst>
              <a:path h="6243969" w="7601353">
                <a:moveTo>
                  <a:pt x="0" y="0"/>
                </a:moveTo>
                <a:lnTo>
                  <a:pt x="7601354" y="0"/>
                </a:lnTo>
                <a:lnTo>
                  <a:pt x="7601354" y="6243969"/>
                </a:lnTo>
                <a:lnTo>
                  <a:pt x="0" y="6243969"/>
                </a:lnTo>
                <a:lnTo>
                  <a:pt x="0" y="0"/>
                </a:lnTo>
                <a:close/>
              </a:path>
            </a:pathLst>
          </a:custGeom>
          <a:blipFill>
            <a:blip r:embed="rId3"/>
            <a:stretch>
              <a:fillRect l="0" t="0" r="0" b="0"/>
            </a:stretch>
          </a:blipFill>
        </p:spPr>
      </p:sp>
      <p:sp>
        <p:nvSpPr>
          <p:cNvPr name="TextBox 5" id="5"/>
          <p:cNvSpPr txBox="true"/>
          <p:nvPr/>
        </p:nvSpPr>
        <p:spPr>
          <a:xfrm rot="0">
            <a:off x="-2481469" y="1362176"/>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4.4 Cart(Design )</a:t>
            </a:r>
          </a:p>
        </p:txBody>
      </p:sp>
      <p:sp>
        <p:nvSpPr>
          <p:cNvPr name="TextBox 6" id="6"/>
          <p:cNvSpPr txBox="true"/>
          <p:nvPr/>
        </p:nvSpPr>
        <p:spPr>
          <a:xfrm rot="0">
            <a:off x="3724256" y="426355"/>
            <a:ext cx="18085653"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Bold"/>
              </a:rPr>
              <a:t>SOFTWARE DESIGN</a:t>
            </a:r>
          </a:p>
        </p:txBody>
      </p:sp>
      <p:sp>
        <p:nvSpPr>
          <p:cNvPr name="TextBox 7" id="7"/>
          <p:cNvSpPr txBox="true"/>
          <p:nvPr/>
        </p:nvSpPr>
        <p:spPr>
          <a:xfrm rot="0">
            <a:off x="5791538" y="8446770"/>
            <a:ext cx="5390317" cy="811530"/>
          </a:xfrm>
          <a:prstGeom prst="rect">
            <a:avLst/>
          </a:prstGeom>
        </p:spPr>
        <p:txBody>
          <a:bodyPr anchor="t" rtlCol="false" tIns="0" lIns="0" bIns="0" rIns="0">
            <a:spAutoFit/>
          </a:bodyPr>
          <a:lstStyle/>
          <a:p>
            <a:pPr algn="ctr">
              <a:lnSpc>
                <a:spcPts val="6720"/>
              </a:lnSpc>
            </a:pPr>
            <a:r>
              <a:rPr lang="en-US" sz="4800">
                <a:solidFill>
                  <a:srgbClr val="343F56"/>
                </a:solidFill>
                <a:latin typeface="Open Sans"/>
              </a:rPr>
              <a:t>Cart Class Diagram</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3995056" y="2439355"/>
            <a:ext cx="8483602" cy="5836545"/>
          </a:xfrm>
          <a:custGeom>
            <a:avLst/>
            <a:gdLst/>
            <a:ahLst/>
            <a:cxnLst/>
            <a:rect r="r" b="b" t="t" l="l"/>
            <a:pathLst>
              <a:path h="5836545" w="8483602">
                <a:moveTo>
                  <a:pt x="0" y="0"/>
                </a:moveTo>
                <a:lnTo>
                  <a:pt x="8483602" y="0"/>
                </a:lnTo>
                <a:lnTo>
                  <a:pt x="8483602" y="5836545"/>
                </a:lnTo>
                <a:lnTo>
                  <a:pt x="0" y="5836545"/>
                </a:lnTo>
                <a:lnTo>
                  <a:pt x="0" y="0"/>
                </a:lnTo>
                <a:close/>
              </a:path>
            </a:pathLst>
          </a:custGeom>
          <a:blipFill>
            <a:blip r:embed="rId3"/>
            <a:stretch>
              <a:fillRect l="0" t="0" r="0" b="0"/>
            </a:stretch>
          </a:blipFill>
        </p:spPr>
      </p:sp>
      <p:sp>
        <p:nvSpPr>
          <p:cNvPr name="TextBox 5" id="5"/>
          <p:cNvSpPr txBox="true"/>
          <p:nvPr/>
        </p:nvSpPr>
        <p:spPr>
          <a:xfrm rot="0">
            <a:off x="-2372612" y="1455909"/>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4.4 Cart(Design )</a:t>
            </a:r>
          </a:p>
        </p:txBody>
      </p:sp>
      <p:sp>
        <p:nvSpPr>
          <p:cNvPr name="TextBox 6" id="6"/>
          <p:cNvSpPr txBox="true"/>
          <p:nvPr/>
        </p:nvSpPr>
        <p:spPr>
          <a:xfrm rot="0">
            <a:off x="3724256" y="426355"/>
            <a:ext cx="18085653"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Bold"/>
              </a:rPr>
              <a:t>SOFTWARE DESIGN</a:t>
            </a:r>
          </a:p>
        </p:txBody>
      </p:sp>
      <p:sp>
        <p:nvSpPr>
          <p:cNvPr name="TextBox 7" id="7"/>
          <p:cNvSpPr txBox="true"/>
          <p:nvPr/>
        </p:nvSpPr>
        <p:spPr>
          <a:xfrm rot="0">
            <a:off x="4698340" y="8112626"/>
            <a:ext cx="6739299" cy="823191"/>
          </a:xfrm>
          <a:prstGeom prst="rect">
            <a:avLst/>
          </a:prstGeom>
        </p:spPr>
        <p:txBody>
          <a:bodyPr anchor="t" rtlCol="false" tIns="0" lIns="0" bIns="0" rIns="0">
            <a:spAutoFit/>
          </a:bodyPr>
          <a:lstStyle/>
          <a:p>
            <a:pPr algn="ctr">
              <a:lnSpc>
                <a:spcPts val="6827"/>
              </a:lnSpc>
            </a:pPr>
            <a:r>
              <a:rPr lang="en-US" sz="4877">
                <a:solidFill>
                  <a:srgbClr val="343F56"/>
                </a:solidFill>
                <a:latin typeface="Open Sans"/>
              </a:rPr>
              <a:t>Cart Sequence diagram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210411"/>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2"/>
            <a:stretch>
              <a:fillRect l="0" t="0" r="0" b="0"/>
            </a:stretch>
          </a:blipFill>
        </p:spPr>
      </p:sp>
      <p:sp>
        <p:nvSpPr>
          <p:cNvPr name="TextBox 4" id="4"/>
          <p:cNvSpPr txBox="true"/>
          <p:nvPr/>
        </p:nvSpPr>
        <p:spPr>
          <a:xfrm rot="0">
            <a:off x="6675353" y="184397"/>
            <a:ext cx="8102471" cy="866775"/>
          </a:xfrm>
          <a:prstGeom prst="rect">
            <a:avLst/>
          </a:prstGeom>
        </p:spPr>
        <p:txBody>
          <a:bodyPr anchor="t" rtlCol="false" tIns="0" lIns="0" bIns="0" rIns="0">
            <a:spAutoFit/>
          </a:bodyPr>
          <a:lstStyle/>
          <a:p>
            <a:pPr algn="r">
              <a:lnSpc>
                <a:spcPts val="6855"/>
              </a:lnSpc>
            </a:pPr>
            <a:r>
              <a:rPr lang="en-US" sz="5712" spc="-227">
                <a:solidFill>
                  <a:srgbClr val="343F56"/>
                </a:solidFill>
                <a:latin typeface="Archive"/>
              </a:rPr>
              <a:t>List of Contents</a:t>
            </a:r>
          </a:p>
        </p:txBody>
      </p:sp>
      <p:grpSp>
        <p:nvGrpSpPr>
          <p:cNvPr name="Group 5" id="5"/>
          <p:cNvGrpSpPr/>
          <p:nvPr/>
        </p:nvGrpSpPr>
        <p:grpSpPr>
          <a:xfrm rot="0">
            <a:off x="3229869" y="3004160"/>
            <a:ext cx="1840300" cy="6888274"/>
            <a:chOff x="0" y="0"/>
            <a:chExt cx="368852" cy="1380620"/>
          </a:xfrm>
        </p:grpSpPr>
        <p:sp>
          <p:nvSpPr>
            <p:cNvPr name="Freeform 6" id="6"/>
            <p:cNvSpPr/>
            <p:nvPr/>
          </p:nvSpPr>
          <p:spPr>
            <a:xfrm flipH="false" flipV="false" rot="0">
              <a:off x="0" y="0"/>
              <a:ext cx="368852" cy="1380620"/>
            </a:xfrm>
            <a:custGeom>
              <a:avLst/>
              <a:gdLst/>
              <a:ahLst/>
              <a:cxnLst/>
              <a:rect r="r" b="b" t="t" l="l"/>
              <a:pathLst>
                <a:path h="1380620" w="368852">
                  <a:moveTo>
                    <a:pt x="0" y="0"/>
                  </a:moveTo>
                  <a:lnTo>
                    <a:pt x="368852" y="0"/>
                  </a:lnTo>
                  <a:lnTo>
                    <a:pt x="368852" y="1380620"/>
                  </a:lnTo>
                  <a:lnTo>
                    <a:pt x="0" y="1380620"/>
                  </a:lnTo>
                  <a:close/>
                </a:path>
              </a:pathLst>
            </a:custGeom>
            <a:solidFill>
              <a:srgbClr val="CCCCCC"/>
            </a:solidFill>
          </p:spPr>
        </p:sp>
        <p:sp>
          <p:nvSpPr>
            <p:cNvPr name="TextBox 7" id="7"/>
            <p:cNvSpPr txBox="true"/>
            <p:nvPr/>
          </p:nvSpPr>
          <p:spPr>
            <a:xfrm>
              <a:off x="0" y="-19050"/>
              <a:ext cx="368852" cy="1399670"/>
            </a:xfrm>
            <a:prstGeom prst="rect">
              <a:avLst/>
            </a:prstGeom>
          </p:spPr>
          <p:txBody>
            <a:bodyPr anchor="ctr" rtlCol="false" tIns="50800" lIns="50800" bIns="50800" rIns="50800"/>
            <a:lstStyle/>
            <a:p>
              <a:pPr algn="ctr">
                <a:lnSpc>
                  <a:spcPts val="2859"/>
                </a:lnSpc>
              </a:pPr>
            </a:p>
          </p:txBody>
        </p:sp>
      </p:grpSp>
      <p:sp>
        <p:nvSpPr>
          <p:cNvPr name="TextBox 8" id="8"/>
          <p:cNvSpPr txBox="true"/>
          <p:nvPr/>
        </p:nvSpPr>
        <p:spPr>
          <a:xfrm rot="0">
            <a:off x="3508489" y="3441753"/>
            <a:ext cx="1231547" cy="847725"/>
          </a:xfrm>
          <a:prstGeom prst="rect">
            <a:avLst/>
          </a:prstGeom>
        </p:spPr>
        <p:txBody>
          <a:bodyPr anchor="t" rtlCol="false" tIns="0" lIns="0" bIns="0" rIns="0">
            <a:spAutoFit/>
          </a:bodyPr>
          <a:lstStyle/>
          <a:p>
            <a:pPr algn="ctr">
              <a:lnSpc>
                <a:spcPts val="6735"/>
              </a:lnSpc>
            </a:pPr>
            <a:r>
              <a:rPr lang="en-US" sz="5613">
                <a:solidFill>
                  <a:srgbClr val="363636"/>
                </a:solidFill>
                <a:latin typeface="Archive"/>
              </a:rPr>
              <a:t>01</a:t>
            </a:r>
          </a:p>
        </p:txBody>
      </p:sp>
      <p:sp>
        <p:nvSpPr>
          <p:cNvPr name="TextBox 9" id="9"/>
          <p:cNvSpPr txBox="true"/>
          <p:nvPr/>
        </p:nvSpPr>
        <p:spPr>
          <a:xfrm rot="0">
            <a:off x="3534246" y="4717947"/>
            <a:ext cx="1231547" cy="847725"/>
          </a:xfrm>
          <a:prstGeom prst="rect">
            <a:avLst/>
          </a:prstGeom>
        </p:spPr>
        <p:txBody>
          <a:bodyPr anchor="t" rtlCol="false" tIns="0" lIns="0" bIns="0" rIns="0">
            <a:spAutoFit/>
          </a:bodyPr>
          <a:lstStyle/>
          <a:p>
            <a:pPr algn="ctr">
              <a:lnSpc>
                <a:spcPts val="6735"/>
              </a:lnSpc>
            </a:pPr>
            <a:r>
              <a:rPr lang="en-US" sz="5613">
                <a:solidFill>
                  <a:srgbClr val="363636"/>
                </a:solidFill>
                <a:latin typeface="Archive"/>
              </a:rPr>
              <a:t>02</a:t>
            </a:r>
          </a:p>
        </p:txBody>
      </p:sp>
      <p:sp>
        <p:nvSpPr>
          <p:cNvPr name="TextBox 10" id="10"/>
          <p:cNvSpPr txBox="true"/>
          <p:nvPr/>
        </p:nvSpPr>
        <p:spPr>
          <a:xfrm rot="0">
            <a:off x="3534246" y="5921335"/>
            <a:ext cx="1231547" cy="847725"/>
          </a:xfrm>
          <a:prstGeom prst="rect">
            <a:avLst/>
          </a:prstGeom>
        </p:spPr>
        <p:txBody>
          <a:bodyPr anchor="t" rtlCol="false" tIns="0" lIns="0" bIns="0" rIns="0">
            <a:spAutoFit/>
          </a:bodyPr>
          <a:lstStyle/>
          <a:p>
            <a:pPr algn="ctr">
              <a:lnSpc>
                <a:spcPts val="6735"/>
              </a:lnSpc>
            </a:pPr>
            <a:r>
              <a:rPr lang="en-US" sz="5613">
                <a:solidFill>
                  <a:srgbClr val="363636"/>
                </a:solidFill>
                <a:latin typeface="Archive"/>
              </a:rPr>
              <a:t>03</a:t>
            </a:r>
          </a:p>
        </p:txBody>
      </p:sp>
      <p:sp>
        <p:nvSpPr>
          <p:cNvPr name="TextBox 11" id="11"/>
          <p:cNvSpPr txBox="true"/>
          <p:nvPr/>
        </p:nvSpPr>
        <p:spPr>
          <a:xfrm rot="0">
            <a:off x="3534246" y="7088106"/>
            <a:ext cx="1231547" cy="847725"/>
          </a:xfrm>
          <a:prstGeom prst="rect">
            <a:avLst/>
          </a:prstGeom>
        </p:spPr>
        <p:txBody>
          <a:bodyPr anchor="t" rtlCol="false" tIns="0" lIns="0" bIns="0" rIns="0">
            <a:spAutoFit/>
          </a:bodyPr>
          <a:lstStyle/>
          <a:p>
            <a:pPr algn="ctr">
              <a:lnSpc>
                <a:spcPts val="6735"/>
              </a:lnSpc>
            </a:pPr>
            <a:r>
              <a:rPr lang="en-US" sz="5613">
                <a:solidFill>
                  <a:srgbClr val="363636"/>
                </a:solidFill>
                <a:latin typeface="Archive"/>
              </a:rPr>
              <a:t>04</a:t>
            </a:r>
          </a:p>
        </p:txBody>
      </p:sp>
      <p:sp>
        <p:nvSpPr>
          <p:cNvPr name="TextBox 12" id="12"/>
          <p:cNvSpPr txBox="true"/>
          <p:nvPr/>
        </p:nvSpPr>
        <p:spPr>
          <a:xfrm rot="0">
            <a:off x="3534246" y="8202531"/>
            <a:ext cx="1231547" cy="847725"/>
          </a:xfrm>
          <a:prstGeom prst="rect">
            <a:avLst/>
          </a:prstGeom>
        </p:spPr>
        <p:txBody>
          <a:bodyPr anchor="t" rtlCol="false" tIns="0" lIns="0" bIns="0" rIns="0">
            <a:spAutoFit/>
          </a:bodyPr>
          <a:lstStyle/>
          <a:p>
            <a:pPr algn="ctr">
              <a:lnSpc>
                <a:spcPts val="6735"/>
              </a:lnSpc>
            </a:pPr>
            <a:r>
              <a:rPr lang="en-US" sz="5613">
                <a:solidFill>
                  <a:srgbClr val="363636"/>
                </a:solidFill>
                <a:latin typeface="Archive"/>
              </a:rPr>
              <a:t>05</a:t>
            </a:r>
          </a:p>
        </p:txBody>
      </p:sp>
      <p:sp>
        <p:nvSpPr>
          <p:cNvPr name="TextBox 13" id="13"/>
          <p:cNvSpPr txBox="true"/>
          <p:nvPr/>
        </p:nvSpPr>
        <p:spPr>
          <a:xfrm rot="0">
            <a:off x="5316716" y="3554481"/>
            <a:ext cx="7608978" cy="662864"/>
          </a:xfrm>
          <a:prstGeom prst="rect">
            <a:avLst/>
          </a:prstGeom>
        </p:spPr>
        <p:txBody>
          <a:bodyPr anchor="t" rtlCol="false" tIns="0" lIns="0" bIns="0" rIns="0">
            <a:spAutoFit/>
          </a:bodyPr>
          <a:lstStyle/>
          <a:p>
            <a:pPr>
              <a:lnSpc>
                <a:spcPts val="5409"/>
              </a:lnSpc>
            </a:pPr>
            <a:r>
              <a:rPr lang="en-US" sz="3920" spc="384">
                <a:solidFill>
                  <a:srgbClr val="231F20"/>
                </a:solidFill>
                <a:latin typeface="Archive"/>
              </a:rPr>
              <a:t>PROJECT OVERVIEW</a:t>
            </a:r>
          </a:p>
        </p:txBody>
      </p:sp>
      <p:sp>
        <p:nvSpPr>
          <p:cNvPr name="TextBox 14" id="14"/>
          <p:cNvSpPr txBox="true"/>
          <p:nvPr/>
        </p:nvSpPr>
        <p:spPr>
          <a:xfrm rot="0">
            <a:off x="5316716" y="4778731"/>
            <a:ext cx="7984959" cy="662864"/>
          </a:xfrm>
          <a:prstGeom prst="rect">
            <a:avLst/>
          </a:prstGeom>
        </p:spPr>
        <p:txBody>
          <a:bodyPr anchor="t" rtlCol="false" tIns="0" lIns="0" bIns="0" rIns="0">
            <a:spAutoFit/>
          </a:bodyPr>
          <a:lstStyle/>
          <a:p>
            <a:pPr>
              <a:lnSpc>
                <a:spcPts val="5409"/>
              </a:lnSpc>
            </a:pPr>
            <a:r>
              <a:rPr lang="en-US" sz="3920" spc="384">
                <a:solidFill>
                  <a:srgbClr val="231F20"/>
                </a:solidFill>
                <a:latin typeface="Archive"/>
              </a:rPr>
              <a:t>PROJECT MANAGEMENT</a:t>
            </a:r>
          </a:p>
        </p:txBody>
      </p:sp>
      <p:sp>
        <p:nvSpPr>
          <p:cNvPr name="TextBox 15" id="15"/>
          <p:cNvSpPr txBox="true"/>
          <p:nvPr/>
        </p:nvSpPr>
        <p:spPr>
          <a:xfrm rot="0">
            <a:off x="5316716" y="6109577"/>
            <a:ext cx="12494154" cy="662864"/>
          </a:xfrm>
          <a:prstGeom prst="rect">
            <a:avLst/>
          </a:prstGeom>
        </p:spPr>
        <p:txBody>
          <a:bodyPr anchor="t" rtlCol="false" tIns="0" lIns="0" bIns="0" rIns="0">
            <a:spAutoFit/>
          </a:bodyPr>
          <a:lstStyle/>
          <a:p>
            <a:pPr marL="0" indent="0" lvl="0">
              <a:lnSpc>
                <a:spcPts val="5409"/>
              </a:lnSpc>
              <a:spcBef>
                <a:spcPct val="0"/>
              </a:spcBef>
            </a:pPr>
            <a:r>
              <a:rPr lang="en-US" sz="3920" spc="384">
                <a:solidFill>
                  <a:srgbClr val="231F20"/>
                </a:solidFill>
                <a:latin typeface="Archive"/>
              </a:rPr>
              <a:t>SOFTWARE REQUIREMENT SPECIFICATION</a:t>
            </a:r>
          </a:p>
        </p:txBody>
      </p:sp>
      <p:sp>
        <p:nvSpPr>
          <p:cNvPr name="TextBox 16" id="16"/>
          <p:cNvSpPr txBox="true"/>
          <p:nvPr/>
        </p:nvSpPr>
        <p:spPr>
          <a:xfrm rot="0">
            <a:off x="5316716" y="7184284"/>
            <a:ext cx="7984959" cy="662864"/>
          </a:xfrm>
          <a:prstGeom prst="rect">
            <a:avLst/>
          </a:prstGeom>
        </p:spPr>
        <p:txBody>
          <a:bodyPr anchor="t" rtlCol="false" tIns="0" lIns="0" bIns="0" rIns="0">
            <a:spAutoFit/>
          </a:bodyPr>
          <a:lstStyle/>
          <a:p>
            <a:pPr algn="l" marL="0" indent="0" lvl="0">
              <a:lnSpc>
                <a:spcPts val="5409"/>
              </a:lnSpc>
              <a:spcBef>
                <a:spcPct val="0"/>
              </a:spcBef>
            </a:pPr>
            <a:r>
              <a:rPr lang="en-US" sz="3920" spc="384">
                <a:solidFill>
                  <a:srgbClr val="231F20"/>
                </a:solidFill>
                <a:latin typeface="Archive"/>
              </a:rPr>
              <a:t>SOFTWARE DESIGN</a:t>
            </a:r>
          </a:p>
        </p:txBody>
      </p:sp>
      <p:sp>
        <p:nvSpPr>
          <p:cNvPr name="TextBox 17" id="17"/>
          <p:cNvSpPr txBox="true"/>
          <p:nvPr/>
        </p:nvSpPr>
        <p:spPr>
          <a:xfrm rot="0">
            <a:off x="5316716" y="8342447"/>
            <a:ext cx="7984959" cy="662864"/>
          </a:xfrm>
          <a:prstGeom prst="rect">
            <a:avLst/>
          </a:prstGeom>
        </p:spPr>
        <p:txBody>
          <a:bodyPr anchor="t" rtlCol="false" tIns="0" lIns="0" bIns="0" rIns="0">
            <a:spAutoFit/>
          </a:bodyPr>
          <a:lstStyle/>
          <a:p>
            <a:pPr algn="l" marL="0" indent="0" lvl="0">
              <a:lnSpc>
                <a:spcPts val="5409"/>
              </a:lnSpc>
              <a:spcBef>
                <a:spcPct val="0"/>
              </a:spcBef>
            </a:pPr>
            <a:r>
              <a:rPr lang="en-US" sz="3920" spc="384">
                <a:solidFill>
                  <a:srgbClr val="231F20"/>
                </a:solidFill>
                <a:latin typeface="Archive"/>
              </a:rPr>
              <a:t>DEMO AND Q&amp;A</a:t>
            </a:r>
          </a:p>
        </p:txBody>
      </p:sp>
      <p:sp>
        <p:nvSpPr>
          <p:cNvPr name="TextBox 18" id="18"/>
          <p:cNvSpPr txBox="true"/>
          <p:nvPr/>
        </p:nvSpPr>
        <p:spPr>
          <a:xfrm rot="0">
            <a:off x="1985089" y="1823060"/>
            <a:ext cx="8102471" cy="866775"/>
          </a:xfrm>
          <a:prstGeom prst="rect">
            <a:avLst/>
          </a:prstGeom>
        </p:spPr>
        <p:txBody>
          <a:bodyPr anchor="t" rtlCol="false" tIns="0" lIns="0" bIns="0" rIns="0">
            <a:spAutoFit/>
          </a:bodyPr>
          <a:lstStyle/>
          <a:p>
            <a:pPr algn="r">
              <a:lnSpc>
                <a:spcPts val="6855"/>
              </a:lnSpc>
            </a:pPr>
            <a:r>
              <a:rPr lang="en-US" sz="5712" spc="-227">
                <a:solidFill>
                  <a:srgbClr val="343F56"/>
                </a:solidFill>
                <a:latin typeface="Archive"/>
              </a:rPr>
              <a:t>Contents</a:t>
            </a:r>
          </a:p>
        </p:txBody>
      </p:sp>
    </p:spTree>
  </p:cSld>
  <p:clrMapOvr>
    <a:masterClrMapping/>
  </p:clrMapOvr>
  <p:transition spd="slow">
    <p:fade/>
  </p:transition>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3912118" y="2426362"/>
            <a:ext cx="8783458" cy="5852059"/>
          </a:xfrm>
          <a:custGeom>
            <a:avLst/>
            <a:gdLst/>
            <a:ahLst/>
            <a:cxnLst/>
            <a:rect r="r" b="b" t="t" l="l"/>
            <a:pathLst>
              <a:path h="5852059" w="8783458">
                <a:moveTo>
                  <a:pt x="0" y="0"/>
                </a:moveTo>
                <a:lnTo>
                  <a:pt x="8783458" y="0"/>
                </a:lnTo>
                <a:lnTo>
                  <a:pt x="8783458" y="5852060"/>
                </a:lnTo>
                <a:lnTo>
                  <a:pt x="0" y="5852060"/>
                </a:lnTo>
                <a:lnTo>
                  <a:pt x="0" y="0"/>
                </a:lnTo>
                <a:close/>
              </a:path>
            </a:pathLst>
          </a:custGeom>
          <a:blipFill>
            <a:blip r:embed="rId3"/>
            <a:stretch>
              <a:fillRect l="0" t="0" r="0" b="0"/>
            </a:stretch>
          </a:blipFill>
        </p:spPr>
      </p:sp>
      <p:sp>
        <p:nvSpPr>
          <p:cNvPr name="TextBox 5" id="5"/>
          <p:cNvSpPr txBox="true"/>
          <p:nvPr/>
        </p:nvSpPr>
        <p:spPr>
          <a:xfrm rot="0">
            <a:off x="3724256" y="426355"/>
            <a:ext cx="18085653"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Bold"/>
              </a:rPr>
              <a:t>SOFTWARE DESIGN</a:t>
            </a:r>
          </a:p>
        </p:txBody>
      </p:sp>
      <p:sp>
        <p:nvSpPr>
          <p:cNvPr name="TextBox 6" id="6"/>
          <p:cNvSpPr txBox="true"/>
          <p:nvPr/>
        </p:nvSpPr>
        <p:spPr>
          <a:xfrm rot="0">
            <a:off x="2594836" y="8194905"/>
            <a:ext cx="11418022" cy="823191"/>
          </a:xfrm>
          <a:prstGeom prst="rect">
            <a:avLst/>
          </a:prstGeom>
        </p:spPr>
        <p:txBody>
          <a:bodyPr anchor="t" rtlCol="false" tIns="0" lIns="0" bIns="0" rIns="0">
            <a:spAutoFit/>
          </a:bodyPr>
          <a:lstStyle/>
          <a:p>
            <a:pPr algn="ctr">
              <a:lnSpc>
                <a:spcPts val="6827"/>
              </a:lnSpc>
            </a:pPr>
            <a:r>
              <a:rPr lang="en-US" sz="4877">
                <a:solidFill>
                  <a:srgbClr val="343F56"/>
                </a:solidFill>
                <a:latin typeface="Open Sans"/>
              </a:rPr>
              <a:t>Order List &amp; Order Status class diagram</a:t>
            </a:r>
          </a:p>
        </p:txBody>
      </p:sp>
      <p:sp>
        <p:nvSpPr>
          <p:cNvPr name="TextBox 7" id="7"/>
          <p:cNvSpPr txBox="true"/>
          <p:nvPr/>
        </p:nvSpPr>
        <p:spPr>
          <a:xfrm rot="0">
            <a:off x="-497549" y="1538166"/>
            <a:ext cx="15672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4.5 Order List &amp; Order Status(Design )</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2951496" y="2762042"/>
            <a:ext cx="11260151" cy="5537076"/>
          </a:xfrm>
          <a:custGeom>
            <a:avLst/>
            <a:gdLst/>
            <a:ahLst/>
            <a:cxnLst/>
            <a:rect r="r" b="b" t="t" l="l"/>
            <a:pathLst>
              <a:path h="5537076" w="11260151">
                <a:moveTo>
                  <a:pt x="0" y="0"/>
                </a:moveTo>
                <a:lnTo>
                  <a:pt x="11260151" y="0"/>
                </a:lnTo>
                <a:lnTo>
                  <a:pt x="11260151" y="5537076"/>
                </a:lnTo>
                <a:lnTo>
                  <a:pt x="0" y="5537076"/>
                </a:lnTo>
                <a:lnTo>
                  <a:pt x="0" y="0"/>
                </a:lnTo>
                <a:close/>
              </a:path>
            </a:pathLst>
          </a:custGeom>
          <a:blipFill>
            <a:blip r:embed="rId3"/>
            <a:stretch>
              <a:fillRect l="0" t="0" r="0" b="0"/>
            </a:stretch>
          </a:blipFill>
        </p:spPr>
      </p:sp>
      <p:sp>
        <p:nvSpPr>
          <p:cNvPr name="TextBox 5" id="5"/>
          <p:cNvSpPr txBox="true"/>
          <p:nvPr/>
        </p:nvSpPr>
        <p:spPr>
          <a:xfrm rot="0">
            <a:off x="-424978" y="1455909"/>
            <a:ext cx="15672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4.5 Order List &amp; Order Status(Design )</a:t>
            </a:r>
          </a:p>
        </p:txBody>
      </p:sp>
      <p:sp>
        <p:nvSpPr>
          <p:cNvPr name="TextBox 6" id="6"/>
          <p:cNvSpPr txBox="true"/>
          <p:nvPr/>
        </p:nvSpPr>
        <p:spPr>
          <a:xfrm rot="0">
            <a:off x="3724256" y="426355"/>
            <a:ext cx="18085653"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Bold"/>
              </a:rPr>
              <a:t>SOFTWARE DESIGN</a:t>
            </a:r>
          </a:p>
        </p:txBody>
      </p:sp>
      <p:sp>
        <p:nvSpPr>
          <p:cNvPr name="TextBox 7" id="7"/>
          <p:cNvSpPr txBox="true"/>
          <p:nvPr/>
        </p:nvSpPr>
        <p:spPr>
          <a:xfrm rot="0">
            <a:off x="2058117" y="8413418"/>
            <a:ext cx="12572732" cy="823191"/>
          </a:xfrm>
          <a:prstGeom prst="rect">
            <a:avLst/>
          </a:prstGeom>
        </p:spPr>
        <p:txBody>
          <a:bodyPr anchor="t" rtlCol="false" tIns="0" lIns="0" bIns="0" rIns="0">
            <a:spAutoFit/>
          </a:bodyPr>
          <a:lstStyle/>
          <a:p>
            <a:pPr algn="ctr">
              <a:lnSpc>
                <a:spcPts val="6827"/>
              </a:lnSpc>
            </a:pPr>
            <a:r>
              <a:rPr lang="en-US" sz="4877">
                <a:solidFill>
                  <a:srgbClr val="343F56"/>
                </a:solidFill>
                <a:latin typeface="Open Sans"/>
              </a:rPr>
              <a:t>Order List &amp; Order Status Squence Diagram</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4042409" y="2401255"/>
            <a:ext cx="8604149" cy="5902363"/>
          </a:xfrm>
          <a:custGeom>
            <a:avLst/>
            <a:gdLst/>
            <a:ahLst/>
            <a:cxnLst/>
            <a:rect r="r" b="b" t="t" l="l"/>
            <a:pathLst>
              <a:path h="5902363" w="8604149">
                <a:moveTo>
                  <a:pt x="0" y="0"/>
                </a:moveTo>
                <a:lnTo>
                  <a:pt x="8604148" y="0"/>
                </a:lnTo>
                <a:lnTo>
                  <a:pt x="8604148" y="5902363"/>
                </a:lnTo>
                <a:lnTo>
                  <a:pt x="0" y="5902363"/>
                </a:lnTo>
                <a:lnTo>
                  <a:pt x="0" y="0"/>
                </a:lnTo>
                <a:close/>
              </a:path>
            </a:pathLst>
          </a:custGeom>
          <a:blipFill>
            <a:blip r:embed="rId3"/>
            <a:stretch>
              <a:fillRect l="0" t="0" r="0" b="0"/>
            </a:stretch>
          </a:blipFill>
        </p:spPr>
      </p:sp>
      <p:sp>
        <p:nvSpPr>
          <p:cNvPr name="TextBox 5" id="5"/>
          <p:cNvSpPr txBox="true"/>
          <p:nvPr/>
        </p:nvSpPr>
        <p:spPr>
          <a:xfrm rot="0">
            <a:off x="-3793899" y="1313034"/>
            <a:ext cx="15672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4.6 Product(Design )</a:t>
            </a:r>
          </a:p>
        </p:txBody>
      </p:sp>
      <p:sp>
        <p:nvSpPr>
          <p:cNvPr name="TextBox 6" id="6"/>
          <p:cNvSpPr txBox="true"/>
          <p:nvPr/>
        </p:nvSpPr>
        <p:spPr>
          <a:xfrm rot="0">
            <a:off x="3724256" y="426355"/>
            <a:ext cx="18085653"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Bold"/>
              </a:rPr>
              <a:t>SOFTWARE DESIGN</a:t>
            </a:r>
          </a:p>
        </p:txBody>
      </p:sp>
      <p:sp>
        <p:nvSpPr>
          <p:cNvPr name="TextBox 7" id="7"/>
          <p:cNvSpPr txBox="true"/>
          <p:nvPr/>
        </p:nvSpPr>
        <p:spPr>
          <a:xfrm rot="0">
            <a:off x="5156781" y="8413418"/>
            <a:ext cx="6375404" cy="823191"/>
          </a:xfrm>
          <a:prstGeom prst="rect">
            <a:avLst/>
          </a:prstGeom>
        </p:spPr>
        <p:txBody>
          <a:bodyPr anchor="t" rtlCol="false" tIns="0" lIns="0" bIns="0" rIns="0">
            <a:spAutoFit/>
          </a:bodyPr>
          <a:lstStyle/>
          <a:p>
            <a:pPr algn="ctr">
              <a:lnSpc>
                <a:spcPts val="6827"/>
              </a:lnSpc>
            </a:pPr>
            <a:r>
              <a:rPr lang="en-US" sz="4877">
                <a:solidFill>
                  <a:srgbClr val="343F56"/>
                </a:solidFill>
                <a:latin typeface="Open Sans"/>
              </a:rPr>
              <a:t>Product class diagram</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575903" y="25157"/>
            <a:ext cx="2173729" cy="1185255"/>
          </a:xfrm>
          <a:custGeom>
            <a:avLst/>
            <a:gdLst/>
            <a:ahLst/>
            <a:cxnLst/>
            <a:rect r="r" b="b" t="t" l="l"/>
            <a:pathLst>
              <a:path h="1185255" w="2173729">
                <a:moveTo>
                  <a:pt x="0" y="0"/>
                </a:moveTo>
                <a:lnTo>
                  <a:pt x="2173730" y="0"/>
                </a:lnTo>
                <a:lnTo>
                  <a:pt x="2173730"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0" y="2060994"/>
            <a:ext cx="9794550" cy="3981897"/>
          </a:xfrm>
          <a:custGeom>
            <a:avLst/>
            <a:gdLst/>
            <a:ahLst/>
            <a:cxnLst/>
            <a:rect r="r" b="b" t="t" l="l"/>
            <a:pathLst>
              <a:path h="3981897" w="9794550">
                <a:moveTo>
                  <a:pt x="0" y="0"/>
                </a:moveTo>
                <a:lnTo>
                  <a:pt x="9794550" y="0"/>
                </a:lnTo>
                <a:lnTo>
                  <a:pt x="9794550" y="3981897"/>
                </a:lnTo>
                <a:lnTo>
                  <a:pt x="0" y="3981897"/>
                </a:lnTo>
                <a:lnTo>
                  <a:pt x="0" y="0"/>
                </a:lnTo>
                <a:close/>
              </a:path>
            </a:pathLst>
          </a:custGeom>
          <a:blipFill>
            <a:blip r:embed="rId3"/>
            <a:stretch>
              <a:fillRect l="0" t="0" r="0" b="0"/>
            </a:stretch>
          </a:blipFill>
        </p:spPr>
      </p:sp>
      <p:sp>
        <p:nvSpPr>
          <p:cNvPr name="Freeform 5" id="5"/>
          <p:cNvSpPr/>
          <p:nvPr/>
        </p:nvSpPr>
        <p:spPr>
          <a:xfrm flipH="false" flipV="false" rot="0">
            <a:off x="0" y="6042891"/>
            <a:ext cx="9794550" cy="4148756"/>
          </a:xfrm>
          <a:custGeom>
            <a:avLst/>
            <a:gdLst/>
            <a:ahLst/>
            <a:cxnLst/>
            <a:rect r="r" b="b" t="t" l="l"/>
            <a:pathLst>
              <a:path h="4148756" w="9794550">
                <a:moveTo>
                  <a:pt x="0" y="0"/>
                </a:moveTo>
                <a:lnTo>
                  <a:pt x="9794550" y="0"/>
                </a:lnTo>
                <a:lnTo>
                  <a:pt x="9794550" y="4148756"/>
                </a:lnTo>
                <a:lnTo>
                  <a:pt x="0" y="4148756"/>
                </a:lnTo>
                <a:lnTo>
                  <a:pt x="0" y="0"/>
                </a:lnTo>
                <a:close/>
              </a:path>
            </a:pathLst>
          </a:custGeom>
          <a:blipFill>
            <a:blip r:embed="rId4"/>
            <a:stretch>
              <a:fillRect l="0" t="-3258" r="0" b="-3258"/>
            </a:stretch>
          </a:blipFill>
        </p:spPr>
      </p:sp>
      <p:sp>
        <p:nvSpPr>
          <p:cNvPr name="TextBox 6" id="6"/>
          <p:cNvSpPr txBox="true"/>
          <p:nvPr/>
        </p:nvSpPr>
        <p:spPr>
          <a:xfrm rot="0">
            <a:off x="-3898341" y="1258036"/>
            <a:ext cx="15672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4.6 Product(Design )</a:t>
            </a:r>
          </a:p>
        </p:txBody>
      </p:sp>
      <p:sp>
        <p:nvSpPr>
          <p:cNvPr name="TextBox 7" id="7"/>
          <p:cNvSpPr txBox="true"/>
          <p:nvPr/>
        </p:nvSpPr>
        <p:spPr>
          <a:xfrm rot="0">
            <a:off x="3724256" y="426355"/>
            <a:ext cx="18085653"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Bold"/>
              </a:rPr>
              <a:t>SOFTWARE DESIGN</a:t>
            </a:r>
          </a:p>
        </p:txBody>
      </p:sp>
      <p:sp>
        <p:nvSpPr>
          <p:cNvPr name="TextBox 8" id="8"/>
          <p:cNvSpPr txBox="true"/>
          <p:nvPr/>
        </p:nvSpPr>
        <p:spPr>
          <a:xfrm rot="0">
            <a:off x="9920698" y="4196430"/>
            <a:ext cx="5096089" cy="1684536"/>
          </a:xfrm>
          <a:prstGeom prst="rect">
            <a:avLst/>
          </a:prstGeom>
        </p:spPr>
        <p:txBody>
          <a:bodyPr anchor="t" rtlCol="false" tIns="0" lIns="0" bIns="0" rIns="0">
            <a:spAutoFit/>
          </a:bodyPr>
          <a:lstStyle/>
          <a:p>
            <a:pPr algn="ctr">
              <a:lnSpc>
                <a:spcPts val="6827"/>
              </a:lnSpc>
            </a:pPr>
            <a:r>
              <a:rPr lang="en-US" sz="4877">
                <a:solidFill>
                  <a:srgbClr val="343F56"/>
                </a:solidFill>
                <a:latin typeface="Open Sans"/>
              </a:rPr>
              <a:t>View all product</a:t>
            </a:r>
          </a:p>
          <a:p>
            <a:pPr algn="ctr">
              <a:lnSpc>
                <a:spcPts val="6827"/>
              </a:lnSpc>
            </a:pPr>
            <a:r>
              <a:rPr lang="en-US" sz="4877">
                <a:solidFill>
                  <a:srgbClr val="343F56"/>
                </a:solidFill>
                <a:latin typeface="Open Sans"/>
              </a:rPr>
              <a:t>Squence Diagram</a:t>
            </a:r>
          </a:p>
        </p:txBody>
      </p:sp>
      <p:sp>
        <p:nvSpPr>
          <p:cNvPr name="TextBox 9" id="9"/>
          <p:cNvSpPr txBox="true"/>
          <p:nvPr/>
        </p:nvSpPr>
        <p:spPr>
          <a:xfrm rot="0">
            <a:off x="9920698" y="8373170"/>
            <a:ext cx="6375404" cy="1684536"/>
          </a:xfrm>
          <a:prstGeom prst="rect">
            <a:avLst/>
          </a:prstGeom>
        </p:spPr>
        <p:txBody>
          <a:bodyPr anchor="t" rtlCol="false" tIns="0" lIns="0" bIns="0" rIns="0">
            <a:spAutoFit/>
          </a:bodyPr>
          <a:lstStyle/>
          <a:p>
            <a:pPr algn="ctr">
              <a:lnSpc>
                <a:spcPts val="6827"/>
              </a:lnSpc>
            </a:pPr>
            <a:r>
              <a:rPr lang="en-US" sz="4877">
                <a:solidFill>
                  <a:srgbClr val="343F56"/>
                </a:solidFill>
                <a:latin typeface="Open Sans"/>
              </a:rPr>
              <a:t>Product class diagram</a:t>
            </a:r>
          </a:p>
          <a:p>
            <a:pPr algn="ctr">
              <a:lnSpc>
                <a:spcPts val="6827"/>
              </a:lnSpc>
            </a:pPr>
            <a:r>
              <a:rPr lang="en-US" sz="4877">
                <a:solidFill>
                  <a:srgbClr val="343F56"/>
                </a:solidFill>
                <a:latin typeface="Open Sans"/>
              </a:rPr>
              <a:t>Squence Diagram</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210411"/>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1383596" y="8623839"/>
            <a:ext cx="334644" cy="334644"/>
          </a:xfrm>
          <a:custGeom>
            <a:avLst/>
            <a:gdLst/>
            <a:ahLst/>
            <a:cxnLst/>
            <a:rect r="r" b="b" t="t" l="l"/>
            <a:pathLst>
              <a:path h="334644" w="334644">
                <a:moveTo>
                  <a:pt x="0" y="0"/>
                </a:moveTo>
                <a:lnTo>
                  <a:pt x="334644" y="0"/>
                </a:lnTo>
                <a:lnTo>
                  <a:pt x="334644" y="334645"/>
                </a:lnTo>
                <a:lnTo>
                  <a:pt x="0" y="3346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1294598" y="8586924"/>
            <a:ext cx="5705425" cy="382269"/>
          </a:xfrm>
          <a:prstGeom prst="rect">
            <a:avLst/>
          </a:prstGeom>
        </p:spPr>
        <p:txBody>
          <a:bodyPr anchor="t" rtlCol="false" tIns="0" lIns="0" bIns="0" rIns="0">
            <a:spAutoFit/>
          </a:bodyPr>
          <a:lstStyle/>
          <a:p>
            <a:pPr algn="r">
              <a:lnSpc>
                <a:spcPts val="3080"/>
              </a:lnSpc>
            </a:pPr>
            <a:r>
              <a:rPr lang="en-US" sz="2200">
                <a:solidFill>
                  <a:srgbClr val="F5E6CA"/>
                </a:solidFill>
                <a:latin typeface="Roboto Bold"/>
              </a:rPr>
              <a:t>Thesis Defense Presentation Template</a:t>
            </a:r>
          </a:p>
        </p:txBody>
      </p:sp>
      <p:sp>
        <p:nvSpPr>
          <p:cNvPr name="Freeform 5" id="5"/>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4"/>
            <a:stretch>
              <a:fillRect l="0" t="0" r="0" b="0"/>
            </a:stretch>
          </a:blipFill>
        </p:spPr>
      </p:sp>
      <p:sp>
        <p:nvSpPr>
          <p:cNvPr name="Freeform 6" id="6"/>
          <p:cNvSpPr/>
          <p:nvPr/>
        </p:nvSpPr>
        <p:spPr>
          <a:xfrm flipH="false" flipV="false" rot="0">
            <a:off x="10189994" y="4246480"/>
            <a:ext cx="11595316" cy="11595316"/>
          </a:xfrm>
          <a:custGeom>
            <a:avLst/>
            <a:gdLst/>
            <a:ahLst/>
            <a:cxnLst/>
            <a:rect r="r" b="b" t="t" l="l"/>
            <a:pathLst>
              <a:path h="11595316" w="11595316">
                <a:moveTo>
                  <a:pt x="0" y="0"/>
                </a:moveTo>
                <a:lnTo>
                  <a:pt x="11595316" y="0"/>
                </a:lnTo>
                <a:lnTo>
                  <a:pt x="11595316" y="11595316"/>
                </a:lnTo>
                <a:lnTo>
                  <a:pt x="0" y="1159531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9490245" y="9491801"/>
            <a:ext cx="1674107" cy="1674107"/>
          </a:xfrm>
          <a:custGeom>
            <a:avLst/>
            <a:gdLst/>
            <a:ahLst/>
            <a:cxnLst/>
            <a:rect r="r" b="b" t="t" l="l"/>
            <a:pathLst>
              <a:path h="1674107" w="1674107">
                <a:moveTo>
                  <a:pt x="0" y="0"/>
                </a:moveTo>
                <a:lnTo>
                  <a:pt x="1674108" y="0"/>
                </a:lnTo>
                <a:lnTo>
                  <a:pt x="1674108" y="1674107"/>
                </a:lnTo>
                <a:lnTo>
                  <a:pt x="0" y="167410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1" id="11"/>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2" id="12"/>
          <p:cNvSpPr/>
          <p:nvPr/>
        </p:nvSpPr>
        <p:spPr>
          <a:xfrm flipH="false" flipV="false" rot="5400000">
            <a:off x="16492243" y="3848951"/>
            <a:ext cx="2366598" cy="1183299"/>
          </a:xfrm>
          <a:custGeom>
            <a:avLst/>
            <a:gdLst/>
            <a:ahLst/>
            <a:cxnLst/>
            <a:rect r="r" b="b" t="t" l="l"/>
            <a:pathLst>
              <a:path h="1183299" w="2366598">
                <a:moveTo>
                  <a:pt x="0" y="0"/>
                </a:moveTo>
                <a:lnTo>
                  <a:pt x="2366598" y="0"/>
                </a:lnTo>
                <a:lnTo>
                  <a:pt x="2366598" y="1183299"/>
                </a:lnTo>
                <a:lnTo>
                  <a:pt x="0" y="1183299"/>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3" id="13"/>
          <p:cNvSpPr txBox="true"/>
          <p:nvPr/>
        </p:nvSpPr>
        <p:spPr>
          <a:xfrm rot="0">
            <a:off x="1383596" y="3799712"/>
            <a:ext cx="7927447" cy="2142913"/>
          </a:xfrm>
          <a:prstGeom prst="rect">
            <a:avLst/>
          </a:prstGeom>
        </p:spPr>
        <p:txBody>
          <a:bodyPr anchor="t" rtlCol="false" tIns="0" lIns="0" bIns="0" rIns="0">
            <a:spAutoFit/>
          </a:bodyPr>
          <a:lstStyle/>
          <a:p>
            <a:pPr>
              <a:lnSpc>
                <a:spcPts val="8393"/>
              </a:lnSpc>
            </a:pPr>
            <a:r>
              <a:rPr lang="en-US" sz="7630" spc="-434">
                <a:solidFill>
                  <a:srgbClr val="343F56"/>
                </a:solidFill>
                <a:latin typeface="Archive Bold"/>
              </a:rPr>
              <a:t>5.DEMO</a:t>
            </a:r>
          </a:p>
          <a:p>
            <a:pPr>
              <a:lnSpc>
                <a:spcPts val="8393"/>
              </a:lnSpc>
            </a:pPr>
            <a:r>
              <a:rPr lang="en-US" sz="7630" spc="-434">
                <a:solidFill>
                  <a:srgbClr val="343F56"/>
                </a:solidFill>
                <a:latin typeface="Archive Bold"/>
              </a:rPr>
              <a:t>Q&amp;A</a:t>
            </a:r>
          </a:p>
        </p:txBody>
      </p:sp>
      <p:sp>
        <p:nvSpPr>
          <p:cNvPr name="Freeform 14" id="14"/>
          <p:cNvSpPr/>
          <p:nvPr/>
        </p:nvSpPr>
        <p:spPr>
          <a:xfrm flipH="false" flipV="false" rot="0">
            <a:off x="13864660" y="-6267281"/>
            <a:ext cx="10155406" cy="10155406"/>
          </a:xfrm>
          <a:custGeom>
            <a:avLst/>
            <a:gdLst/>
            <a:ahLst/>
            <a:cxnLst/>
            <a:rect r="r" b="b" t="t" l="l"/>
            <a:pathLst>
              <a:path h="10155406" w="10155406">
                <a:moveTo>
                  <a:pt x="0" y="0"/>
                </a:moveTo>
                <a:lnTo>
                  <a:pt x="10155405" y="0"/>
                </a:lnTo>
                <a:lnTo>
                  <a:pt x="10155405" y="10155406"/>
                </a:lnTo>
                <a:lnTo>
                  <a:pt x="0" y="101554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5" id="15"/>
          <p:cNvSpPr/>
          <p:nvPr/>
        </p:nvSpPr>
        <p:spPr>
          <a:xfrm rot="0">
            <a:off x="1383596" y="5942625"/>
            <a:ext cx="2220505" cy="374329"/>
          </a:xfrm>
          <a:prstGeom prst="rect">
            <a:avLst/>
          </a:prstGeom>
          <a:solidFill>
            <a:srgbClr val="343F56"/>
          </a:solid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210411"/>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1383596" y="8623839"/>
            <a:ext cx="334644" cy="334644"/>
          </a:xfrm>
          <a:custGeom>
            <a:avLst/>
            <a:gdLst/>
            <a:ahLst/>
            <a:cxnLst/>
            <a:rect r="r" b="b" t="t" l="l"/>
            <a:pathLst>
              <a:path h="334644" w="334644">
                <a:moveTo>
                  <a:pt x="0" y="0"/>
                </a:moveTo>
                <a:lnTo>
                  <a:pt x="334644" y="0"/>
                </a:lnTo>
                <a:lnTo>
                  <a:pt x="334644" y="334645"/>
                </a:lnTo>
                <a:lnTo>
                  <a:pt x="0" y="3346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1294598" y="8586924"/>
            <a:ext cx="5705425" cy="382269"/>
          </a:xfrm>
          <a:prstGeom prst="rect">
            <a:avLst/>
          </a:prstGeom>
        </p:spPr>
        <p:txBody>
          <a:bodyPr anchor="t" rtlCol="false" tIns="0" lIns="0" bIns="0" rIns="0">
            <a:spAutoFit/>
          </a:bodyPr>
          <a:lstStyle/>
          <a:p>
            <a:pPr algn="r">
              <a:lnSpc>
                <a:spcPts val="3080"/>
              </a:lnSpc>
            </a:pPr>
            <a:r>
              <a:rPr lang="en-US" sz="2200">
                <a:solidFill>
                  <a:srgbClr val="F5E6CA"/>
                </a:solidFill>
                <a:latin typeface="Roboto Bold"/>
              </a:rPr>
              <a:t>Thesis Defense Presentation Template</a:t>
            </a:r>
          </a:p>
        </p:txBody>
      </p:sp>
      <p:sp>
        <p:nvSpPr>
          <p:cNvPr name="Freeform 5" id="5"/>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4"/>
            <a:stretch>
              <a:fillRect l="0" t="0" r="0" b="0"/>
            </a:stretch>
          </a:blipFill>
        </p:spPr>
      </p:sp>
      <p:sp>
        <p:nvSpPr>
          <p:cNvPr name="Freeform 6" id="6"/>
          <p:cNvSpPr/>
          <p:nvPr/>
        </p:nvSpPr>
        <p:spPr>
          <a:xfrm flipH="false" flipV="false" rot="0">
            <a:off x="10189994" y="4246480"/>
            <a:ext cx="11595316" cy="11595316"/>
          </a:xfrm>
          <a:custGeom>
            <a:avLst/>
            <a:gdLst/>
            <a:ahLst/>
            <a:cxnLst/>
            <a:rect r="r" b="b" t="t" l="l"/>
            <a:pathLst>
              <a:path h="11595316" w="11595316">
                <a:moveTo>
                  <a:pt x="0" y="0"/>
                </a:moveTo>
                <a:lnTo>
                  <a:pt x="11595316" y="0"/>
                </a:lnTo>
                <a:lnTo>
                  <a:pt x="11595316" y="11595316"/>
                </a:lnTo>
                <a:lnTo>
                  <a:pt x="0" y="1159531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9490245" y="9491801"/>
            <a:ext cx="1674107" cy="1674107"/>
          </a:xfrm>
          <a:custGeom>
            <a:avLst/>
            <a:gdLst/>
            <a:ahLst/>
            <a:cxnLst/>
            <a:rect r="r" b="b" t="t" l="l"/>
            <a:pathLst>
              <a:path h="1674107" w="1674107">
                <a:moveTo>
                  <a:pt x="0" y="0"/>
                </a:moveTo>
                <a:lnTo>
                  <a:pt x="1674108" y="0"/>
                </a:lnTo>
                <a:lnTo>
                  <a:pt x="1674108" y="1674107"/>
                </a:lnTo>
                <a:lnTo>
                  <a:pt x="0" y="167410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1" id="11"/>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2" id="12"/>
          <p:cNvSpPr/>
          <p:nvPr/>
        </p:nvSpPr>
        <p:spPr>
          <a:xfrm flipH="false" flipV="false" rot="5400000">
            <a:off x="16492243" y="3848951"/>
            <a:ext cx="2366598" cy="1183299"/>
          </a:xfrm>
          <a:custGeom>
            <a:avLst/>
            <a:gdLst/>
            <a:ahLst/>
            <a:cxnLst/>
            <a:rect r="r" b="b" t="t" l="l"/>
            <a:pathLst>
              <a:path h="1183299" w="2366598">
                <a:moveTo>
                  <a:pt x="0" y="0"/>
                </a:moveTo>
                <a:lnTo>
                  <a:pt x="2366598" y="0"/>
                </a:lnTo>
                <a:lnTo>
                  <a:pt x="2366598" y="1183299"/>
                </a:lnTo>
                <a:lnTo>
                  <a:pt x="0" y="1183299"/>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3" id="13"/>
          <p:cNvSpPr txBox="true"/>
          <p:nvPr/>
        </p:nvSpPr>
        <p:spPr>
          <a:xfrm rot="0">
            <a:off x="-445074" y="4068799"/>
            <a:ext cx="11227616" cy="993606"/>
          </a:xfrm>
          <a:prstGeom prst="rect">
            <a:avLst/>
          </a:prstGeom>
        </p:spPr>
        <p:txBody>
          <a:bodyPr anchor="t" rtlCol="false" tIns="0" lIns="0" bIns="0" rIns="0">
            <a:spAutoFit/>
          </a:bodyPr>
          <a:lstStyle/>
          <a:p>
            <a:pPr algn="ctr">
              <a:lnSpc>
                <a:spcPts val="7685"/>
              </a:lnSpc>
            </a:pPr>
            <a:r>
              <a:rPr lang="en-US" sz="6986" spc="-398">
                <a:solidFill>
                  <a:srgbClr val="343F56"/>
                </a:solidFill>
                <a:latin typeface="Archive Bold"/>
              </a:rPr>
              <a:t>1.PROJECT OVERVIEW</a:t>
            </a:r>
          </a:p>
        </p:txBody>
      </p:sp>
      <p:sp>
        <p:nvSpPr>
          <p:cNvPr name="Freeform 14" id="14"/>
          <p:cNvSpPr/>
          <p:nvPr/>
        </p:nvSpPr>
        <p:spPr>
          <a:xfrm flipH="false" flipV="false" rot="0">
            <a:off x="13864660" y="-6267281"/>
            <a:ext cx="10155406" cy="10155406"/>
          </a:xfrm>
          <a:custGeom>
            <a:avLst/>
            <a:gdLst/>
            <a:ahLst/>
            <a:cxnLst/>
            <a:rect r="r" b="b" t="t" l="l"/>
            <a:pathLst>
              <a:path h="10155406" w="10155406">
                <a:moveTo>
                  <a:pt x="0" y="0"/>
                </a:moveTo>
                <a:lnTo>
                  <a:pt x="10155405" y="0"/>
                </a:lnTo>
                <a:lnTo>
                  <a:pt x="10155405" y="10155406"/>
                </a:lnTo>
                <a:lnTo>
                  <a:pt x="0" y="101554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5" id="15"/>
          <p:cNvSpPr/>
          <p:nvPr/>
        </p:nvSpPr>
        <p:spPr>
          <a:xfrm rot="0">
            <a:off x="1028700" y="5062405"/>
            <a:ext cx="2220505" cy="374329"/>
          </a:xfrm>
          <a:prstGeom prst="rect">
            <a:avLst/>
          </a:prstGeom>
          <a:solidFill>
            <a:srgbClr val="343F56"/>
          </a:solid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210411"/>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1383596" y="8623839"/>
            <a:ext cx="334644" cy="334644"/>
          </a:xfrm>
          <a:custGeom>
            <a:avLst/>
            <a:gdLst/>
            <a:ahLst/>
            <a:cxnLst/>
            <a:rect r="r" b="b" t="t" l="l"/>
            <a:pathLst>
              <a:path h="334644" w="334644">
                <a:moveTo>
                  <a:pt x="0" y="0"/>
                </a:moveTo>
                <a:lnTo>
                  <a:pt x="334644" y="0"/>
                </a:lnTo>
                <a:lnTo>
                  <a:pt x="334644" y="334645"/>
                </a:lnTo>
                <a:lnTo>
                  <a:pt x="0" y="3346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4"/>
            <a:stretch>
              <a:fillRect l="0" t="0" r="0" b="0"/>
            </a:stretch>
          </a:blipFill>
        </p:spPr>
      </p:sp>
      <p:grpSp>
        <p:nvGrpSpPr>
          <p:cNvPr name="Group 5" id="5"/>
          <p:cNvGrpSpPr>
            <a:grpSpLocks noChangeAspect="true"/>
          </p:cNvGrpSpPr>
          <p:nvPr/>
        </p:nvGrpSpPr>
        <p:grpSpPr>
          <a:xfrm rot="-3042501">
            <a:off x="14089913" y="5547319"/>
            <a:ext cx="3278808" cy="6487684"/>
            <a:chOff x="0" y="0"/>
            <a:chExt cx="2620010" cy="5184140"/>
          </a:xfrm>
        </p:grpSpPr>
        <p:sp>
          <p:nvSpPr>
            <p:cNvPr name="Freeform 6" id="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7" id="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5"/>
              <a:stretch>
                <a:fillRect l="-10947" t="0" r="-10947" b="0"/>
              </a:stretch>
            </a:blipFill>
          </p:spPr>
        </p:sp>
        <p:sp>
          <p:nvSpPr>
            <p:cNvPr name="Freeform 8" id="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9" id="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0" id="1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1" id="1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2" id="1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3" id="1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4" id="1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5" id="15"/>
          <p:cNvGrpSpPr>
            <a:grpSpLocks noChangeAspect="true"/>
          </p:cNvGrpSpPr>
          <p:nvPr/>
        </p:nvGrpSpPr>
        <p:grpSpPr>
          <a:xfrm rot="-1788657">
            <a:off x="14833462" y="3665016"/>
            <a:ext cx="3278808" cy="6487684"/>
            <a:chOff x="0" y="0"/>
            <a:chExt cx="2620010" cy="5184140"/>
          </a:xfrm>
        </p:grpSpPr>
        <p:sp>
          <p:nvSpPr>
            <p:cNvPr name="Freeform 16" id="1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7" id="1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6"/>
              <a:stretch>
                <a:fillRect l="-36681" t="0" r="-36681" b="0"/>
              </a:stretch>
            </a:blipFill>
          </p:spPr>
        </p:sp>
        <p:sp>
          <p:nvSpPr>
            <p:cNvPr name="Freeform 18" id="1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9" id="1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0" id="2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1" id="2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2" id="2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3" id="2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4" id="2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25" id="25"/>
          <p:cNvGrpSpPr>
            <a:grpSpLocks noChangeAspect="true"/>
          </p:cNvGrpSpPr>
          <p:nvPr/>
        </p:nvGrpSpPr>
        <p:grpSpPr>
          <a:xfrm rot="0">
            <a:off x="16472866" y="2895989"/>
            <a:ext cx="3845166" cy="7608321"/>
            <a:chOff x="0" y="0"/>
            <a:chExt cx="2620010" cy="5184140"/>
          </a:xfrm>
        </p:grpSpPr>
        <p:sp>
          <p:nvSpPr>
            <p:cNvPr name="Freeform 26" id="2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27" id="2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7"/>
              <a:stretch>
                <a:fillRect l="-30180" t="0" r="-30180" b="0"/>
              </a:stretch>
            </a:blipFill>
          </p:spPr>
        </p:sp>
        <p:sp>
          <p:nvSpPr>
            <p:cNvPr name="Freeform 28" id="2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29" id="2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30" id="3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31" id="3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32" id="3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33" id="3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34" id="3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35" id="35"/>
          <p:cNvSpPr txBox="true"/>
          <p:nvPr/>
        </p:nvSpPr>
        <p:spPr>
          <a:xfrm rot="0">
            <a:off x="6882691" y="235856"/>
            <a:ext cx="11227616" cy="993606"/>
          </a:xfrm>
          <a:prstGeom prst="rect">
            <a:avLst/>
          </a:prstGeom>
        </p:spPr>
        <p:txBody>
          <a:bodyPr anchor="t" rtlCol="false" tIns="0" lIns="0" bIns="0" rIns="0">
            <a:spAutoFit/>
          </a:bodyPr>
          <a:lstStyle/>
          <a:p>
            <a:pPr algn="ctr">
              <a:lnSpc>
                <a:spcPts val="7685"/>
              </a:lnSpc>
            </a:pPr>
            <a:r>
              <a:rPr lang="en-US" sz="6986" spc="-398">
                <a:solidFill>
                  <a:srgbClr val="343F56"/>
                </a:solidFill>
                <a:latin typeface="Archive Bold"/>
              </a:rPr>
              <a:t>PROJECT OVERVIEW</a:t>
            </a:r>
          </a:p>
        </p:txBody>
      </p:sp>
      <p:sp>
        <p:nvSpPr>
          <p:cNvPr name="TextBox 36" id="36"/>
          <p:cNvSpPr txBox="true"/>
          <p:nvPr/>
        </p:nvSpPr>
        <p:spPr>
          <a:xfrm rot="0">
            <a:off x="-2618803" y="1277087"/>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1.Introduction</a:t>
            </a:r>
          </a:p>
        </p:txBody>
      </p:sp>
      <p:sp>
        <p:nvSpPr>
          <p:cNvPr name="TextBox 37" id="37"/>
          <p:cNvSpPr txBox="true"/>
          <p:nvPr/>
        </p:nvSpPr>
        <p:spPr>
          <a:xfrm rot="0">
            <a:off x="0" y="2895989"/>
            <a:ext cx="14419448" cy="2381250"/>
          </a:xfrm>
          <a:prstGeom prst="rect">
            <a:avLst/>
          </a:prstGeom>
        </p:spPr>
        <p:txBody>
          <a:bodyPr anchor="t" rtlCol="false" tIns="0" lIns="0" bIns="0" rIns="0">
            <a:spAutoFit/>
          </a:bodyPr>
          <a:lstStyle/>
          <a:p>
            <a:pPr marL="688144" indent="-344072" lvl="1">
              <a:lnSpc>
                <a:spcPts val="3824"/>
              </a:lnSpc>
              <a:spcBef>
                <a:spcPct val="0"/>
              </a:spcBef>
              <a:buFont typeface="Arial"/>
              <a:buChar char="•"/>
            </a:pPr>
            <a:r>
              <a:rPr lang="en-US" sz="3187" spc="-127">
                <a:solidFill>
                  <a:srgbClr val="343F56"/>
                </a:solidFill>
                <a:latin typeface="Archive"/>
              </a:rPr>
              <a:t>Durian Store is an online store specializing in providing all kinds of Iphone running iOS operating system. A website-based application for users to purchase online, allowing customers to directly place orders and purchase goods at the website itself, while helping to improve the customer experience.</a:t>
            </a:r>
          </a:p>
        </p:txBody>
      </p:sp>
      <p:sp>
        <p:nvSpPr>
          <p:cNvPr name="TextBox 38" id="38"/>
          <p:cNvSpPr txBox="true"/>
          <p:nvPr/>
        </p:nvSpPr>
        <p:spPr>
          <a:xfrm rot="0">
            <a:off x="0" y="5390737"/>
            <a:ext cx="12180620" cy="3400425"/>
          </a:xfrm>
          <a:prstGeom prst="rect">
            <a:avLst/>
          </a:prstGeom>
        </p:spPr>
        <p:txBody>
          <a:bodyPr anchor="t" rtlCol="false" tIns="0" lIns="0" bIns="0" rIns="0">
            <a:spAutoFit/>
          </a:bodyPr>
          <a:lstStyle/>
          <a:p>
            <a:pPr algn="just" marL="690889" indent="-345444" lvl="1">
              <a:lnSpc>
                <a:spcPts val="3840"/>
              </a:lnSpc>
              <a:buFont typeface="Arial"/>
              <a:buChar char="•"/>
            </a:pPr>
            <a:r>
              <a:rPr lang="en-US" sz="3200" spc="-127">
                <a:solidFill>
                  <a:srgbClr val="343F56"/>
                </a:solidFill>
                <a:latin typeface="Archive"/>
              </a:rPr>
              <a:t>Coming to the Durian Store, we can see the open and easy-to-see interface. The website offers products with its basic features that are inferior to the color, value in the market. Durian Store built an admin function to be able to manage the list of all products in the store, besides also managing user accounts, comments (reviews) and orders. </a:t>
            </a:r>
          </a:p>
        </p:txBody>
      </p:sp>
      <p:sp>
        <p:nvSpPr>
          <p:cNvPr name="Freeform 39" id="39"/>
          <p:cNvSpPr/>
          <p:nvPr/>
        </p:nvSpPr>
        <p:spPr>
          <a:xfrm flipH="false" flipV="false" rot="0">
            <a:off x="16661383" y="384789"/>
            <a:ext cx="1865066" cy="2171838"/>
          </a:xfrm>
          <a:custGeom>
            <a:avLst/>
            <a:gdLst/>
            <a:ahLst/>
            <a:cxnLst/>
            <a:rect r="r" b="b" t="t" l="l"/>
            <a:pathLst>
              <a:path h="2171838" w="1865066">
                <a:moveTo>
                  <a:pt x="0" y="0"/>
                </a:moveTo>
                <a:lnTo>
                  <a:pt x="1865065" y="0"/>
                </a:lnTo>
                <a:lnTo>
                  <a:pt x="1865065" y="2171838"/>
                </a:lnTo>
                <a:lnTo>
                  <a:pt x="0" y="217183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40" id="40"/>
          <p:cNvSpPr/>
          <p:nvPr/>
        </p:nvSpPr>
        <p:spPr>
          <a:xfrm flipH="true" flipV="false" rot="0">
            <a:off x="-1654130" y="9258300"/>
            <a:ext cx="11881594" cy="3564478"/>
          </a:xfrm>
          <a:custGeom>
            <a:avLst/>
            <a:gdLst/>
            <a:ahLst/>
            <a:cxnLst/>
            <a:rect r="r" b="b" t="t" l="l"/>
            <a:pathLst>
              <a:path h="3564478" w="11881594">
                <a:moveTo>
                  <a:pt x="11881594" y="0"/>
                </a:moveTo>
                <a:lnTo>
                  <a:pt x="0" y="0"/>
                </a:lnTo>
                <a:lnTo>
                  <a:pt x="0" y="3564478"/>
                </a:lnTo>
                <a:lnTo>
                  <a:pt x="11881594" y="3564478"/>
                </a:lnTo>
                <a:lnTo>
                  <a:pt x="11881594"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AutoShape 41" id="41"/>
          <p:cNvSpPr/>
          <p:nvPr/>
        </p:nvSpPr>
        <p:spPr>
          <a:xfrm rot="0">
            <a:off x="212028" y="2142523"/>
            <a:ext cx="1633344" cy="414104"/>
          </a:xfrm>
          <a:prstGeom prst="rect">
            <a:avLst/>
          </a:prstGeom>
          <a:solidFill>
            <a:srgbClr val="343F56"/>
          </a:solid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210411"/>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1383596" y="8623839"/>
            <a:ext cx="334644" cy="334644"/>
          </a:xfrm>
          <a:custGeom>
            <a:avLst/>
            <a:gdLst/>
            <a:ahLst/>
            <a:cxnLst/>
            <a:rect r="r" b="b" t="t" l="l"/>
            <a:pathLst>
              <a:path h="334644" w="334644">
                <a:moveTo>
                  <a:pt x="0" y="0"/>
                </a:moveTo>
                <a:lnTo>
                  <a:pt x="334644" y="0"/>
                </a:lnTo>
                <a:lnTo>
                  <a:pt x="334644" y="334645"/>
                </a:lnTo>
                <a:lnTo>
                  <a:pt x="0" y="3346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4"/>
            <a:stretch>
              <a:fillRect l="0" t="0" r="0" b="0"/>
            </a:stretch>
          </a:blipFill>
        </p:spPr>
      </p:sp>
      <p:grpSp>
        <p:nvGrpSpPr>
          <p:cNvPr name="Group 5" id="5"/>
          <p:cNvGrpSpPr>
            <a:grpSpLocks noChangeAspect="true"/>
          </p:cNvGrpSpPr>
          <p:nvPr/>
        </p:nvGrpSpPr>
        <p:grpSpPr>
          <a:xfrm rot="-695583">
            <a:off x="15954512" y="3848007"/>
            <a:ext cx="3278808" cy="6487684"/>
            <a:chOff x="0" y="0"/>
            <a:chExt cx="2620010" cy="5184140"/>
          </a:xfrm>
        </p:grpSpPr>
        <p:sp>
          <p:nvSpPr>
            <p:cNvPr name="Freeform 6" id="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7" id="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5"/>
              <a:stretch>
                <a:fillRect l="-36681" t="0" r="-36681" b="0"/>
              </a:stretch>
            </a:blipFill>
          </p:spPr>
        </p:sp>
        <p:sp>
          <p:nvSpPr>
            <p:cNvPr name="Freeform 8" id="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9" id="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0" id="1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1" id="1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2" id="1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3" id="1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4" id="1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5" id="15"/>
          <p:cNvGrpSpPr>
            <a:grpSpLocks noChangeAspect="true"/>
          </p:cNvGrpSpPr>
          <p:nvPr/>
        </p:nvGrpSpPr>
        <p:grpSpPr>
          <a:xfrm rot="0">
            <a:off x="16472866" y="2895989"/>
            <a:ext cx="3845166" cy="7608321"/>
            <a:chOff x="0" y="0"/>
            <a:chExt cx="2620010" cy="5184140"/>
          </a:xfrm>
        </p:grpSpPr>
        <p:sp>
          <p:nvSpPr>
            <p:cNvPr name="Freeform 16" id="1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7" id="1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6"/>
              <a:stretch>
                <a:fillRect l="-30180" t="0" r="-30180" b="0"/>
              </a:stretch>
            </a:blipFill>
          </p:spPr>
        </p:sp>
        <p:sp>
          <p:nvSpPr>
            <p:cNvPr name="Freeform 18" id="1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9" id="1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0" id="2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1" id="2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2" id="2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3" id="2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4" id="2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25" id="25"/>
          <p:cNvSpPr txBox="true"/>
          <p:nvPr/>
        </p:nvSpPr>
        <p:spPr>
          <a:xfrm rot="0">
            <a:off x="6882691" y="235856"/>
            <a:ext cx="11227616" cy="993606"/>
          </a:xfrm>
          <a:prstGeom prst="rect">
            <a:avLst/>
          </a:prstGeom>
        </p:spPr>
        <p:txBody>
          <a:bodyPr anchor="t" rtlCol="false" tIns="0" lIns="0" bIns="0" rIns="0">
            <a:spAutoFit/>
          </a:bodyPr>
          <a:lstStyle/>
          <a:p>
            <a:pPr algn="ctr">
              <a:lnSpc>
                <a:spcPts val="7685"/>
              </a:lnSpc>
            </a:pPr>
            <a:r>
              <a:rPr lang="en-US" sz="6986" spc="-398">
                <a:solidFill>
                  <a:srgbClr val="343F56"/>
                </a:solidFill>
                <a:latin typeface="Archive Bold"/>
              </a:rPr>
              <a:t>PROJECT OVERVIEW</a:t>
            </a:r>
          </a:p>
        </p:txBody>
      </p:sp>
      <p:sp>
        <p:nvSpPr>
          <p:cNvPr name="TextBox 26" id="26"/>
          <p:cNvSpPr txBox="true"/>
          <p:nvPr/>
        </p:nvSpPr>
        <p:spPr>
          <a:xfrm rot="0">
            <a:off x="-1531938" y="1277087"/>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1.2 Scope of project</a:t>
            </a:r>
          </a:p>
        </p:txBody>
      </p:sp>
      <p:sp>
        <p:nvSpPr>
          <p:cNvPr name="Freeform 27" id="27"/>
          <p:cNvSpPr/>
          <p:nvPr/>
        </p:nvSpPr>
        <p:spPr>
          <a:xfrm flipH="false" flipV="false" rot="0">
            <a:off x="16661383" y="384789"/>
            <a:ext cx="1865066" cy="2171838"/>
          </a:xfrm>
          <a:custGeom>
            <a:avLst/>
            <a:gdLst/>
            <a:ahLst/>
            <a:cxnLst/>
            <a:rect r="r" b="b" t="t" l="l"/>
            <a:pathLst>
              <a:path h="2171838" w="1865066">
                <a:moveTo>
                  <a:pt x="0" y="0"/>
                </a:moveTo>
                <a:lnTo>
                  <a:pt x="1865065" y="0"/>
                </a:lnTo>
                <a:lnTo>
                  <a:pt x="1865065" y="2171838"/>
                </a:lnTo>
                <a:lnTo>
                  <a:pt x="0" y="217183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AutoShape 28" id="28"/>
          <p:cNvSpPr/>
          <p:nvPr/>
        </p:nvSpPr>
        <p:spPr>
          <a:xfrm rot="0">
            <a:off x="212028" y="2142523"/>
            <a:ext cx="1633344" cy="414104"/>
          </a:xfrm>
          <a:prstGeom prst="rect">
            <a:avLst/>
          </a:prstGeom>
          <a:solidFill>
            <a:srgbClr val="343F56"/>
          </a:solidFill>
        </p:spPr>
      </p:sp>
      <p:sp>
        <p:nvSpPr>
          <p:cNvPr name="TextBox 29" id="29"/>
          <p:cNvSpPr txBox="true"/>
          <p:nvPr/>
        </p:nvSpPr>
        <p:spPr>
          <a:xfrm rot="0">
            <a:off x="923652" y="2967902"/>
            <a:ext cx="14805246" cy="605956"/>
          </a:xfrm>
          <a:prstGeom prst="rect">
            <a:avLst/>
          </a:prstGeom>
        </p:spPr>
        <p:txBody>
          <a:bodyPr anchor="t" rtlCol="false" tIns="0" lIns="0" bIns="0" rIns="0">
            <a:spAutoFit/>
          </a:bodyPr>
          <a:lstStyle/>
          <a:p>
            <a:pPr>
              <a:lnSpc>
                <a:spcPts val="4731"/>
              </a:lnSpc>
            </a:pPr>
            <a:r>
              <a:rPr lang="en-US" sz="4043">
                <a:solidFill>
                  <a:srgbClr val="343F56"/>
                </a:solidFill>
                <a:latin typeface="Archive"/>
              </a:rPr>
              <a:t>CREATE AN E-COMMERCE PLATFORM THAT SELLS IPHONES</a:t>
            </a:r>
          </a:p>
        </p:txBody>
      </p:sp>
      <p:sp>
        <p:nvSpPr>
          <p:cNvPr name="TextBox 30" id="30"/>
          <p:cNvSpPr txBox="true"/>
          <p:nvPr/>
        </p:nvSpPr>
        <p:spPr>
          <a:xfrm rot="0">
            <a:off x="0" y="2841780"/>
            <a:ext cx="1123979" cy="742950"/>
          </a:xfrm>
          <a:prstGeom prst="rect">
            <a:avLst/>
          </a:prstGeom>
        </p:spPr>
        <p:txBody>
          <a:bodyPr anchor="t" rtlCol="false" tIns="0" lIns="0" bIns="0" rIns="0">
            <a:spAutoFit/>
          </a:bodyPr>
          <a:lstStyle/>
          <a:p>
            <a:pPr algn="ctr">
              <a:lnSpc>
                <a:spcPts val="5850"/>
              </a:lnSpc>
            </a:pPr>
            <a:r>
              <a:rPr lang="en-US" sz="5000" spc="-240">
                <a:solidFill>
                  <a:srgbClr val="343F56"/>
                </a:solidFill>
                <a:latin typeface="Archive"/>
              </a:rPr>
              <a:t>1.</a:t>
            </a:r>
          </a:p>
        </p:txBody>
      </p:sp>
      <p:sp>
        <p:nvSpPr>
          <p:cNvPr name="TextBox 31" id="31"/>
          <p:cNvSpPr txBox="true"/>
          <p:nvPr/>
        </p:nvSpPr>
        <p:spPr>
          <a:xfrm rot="0">
            <a:off x="923652" y="3860955"/>
            <a:ext cx="14054099" cy="1806106"/>
          </a:xfrm>
          <a:prstGeom prst="rect">
            <a:avLst/>
          </a:prstGeom>
        </p:spPr>
        <p:txBody>
          <a:bodyPr anchor="t" rtlCol="false" tIns="0" lIns="0" bIns="0" rIns="0">
            <a:spAutoFit/>
          </a:bodyPr>
          <a:lstStyle/>
          <a:p>
            <a:pPr algn="just">
              <a:lnSpc>
                <a:spcPts val="4731"/>
              </a:lnSpc>
            </a:pPr>
            <a:r>
              <a:rPr lang="en-US" sz="4043">
                <a:solidFill>
                  <a:srgbClr val="343F56"/>
                </a:solidFill>
                <a:latin typeface="Archive"/>
              </a:rPr>
              <a:t>CUSTOMERS AND USERS CAN VIEW PRODUCT LISTINGS, VIEW DETAILED INFORMATION OF EACH PRODUCT, AND MAKE PURCHASES</a:t>
            </a:r>
          </a:p>
        </p:txBody>
      </p:sp>
      <p:sp>
        <p:nvSpPr>
          <p:cNvPr name="TextBox 32" id="32"/>
          <p:cNvSpPr txBox="true"/>
          <p:nvPr/>
        </p:nvSpPr>
        <p:spPr>
          <a:xfrm rot="0">
            <a:off x="933177" y="8060193"/>
            <a:ext cx="14412424" cy="1206031"/>
          </a:xfrm>
          <a:prstGeom prst="rect">
            <a:avLst/>
          </a:prstGeom>
        </p:spPr>
        <p:txBody>
          <a:bodyPr anchor="t" rtlCol="false" tIns="0" lIns="0" bIns="0" rIns="0">
            <a:spAutoFit/>
          </a:bodyPr>
          <a:lstStyle/>
          <a:p>
            <a:pPr algn="just">
              <a:lnSpc>
                <a:spcPts val="4731"/>
              </a:lnSpc>
            </a:pPr>
            <a:r>
              <a:rPr lang="en-US" sz="4043">
                <a:solidFill>
                  <a:srgbClr val="343F56"/>
                </a:solidFill>
                <a:latin typeface="Archive"/>
              </a:rPr>
              <a:t>ADMIN ROLE WEBSITE TO MANAGE PRODUCTS, ORDERS, COMMENTS TO PROVIDE A GOOD CUSTOMER EXPERIENCE</a:t>
            </a:r>
          </a:p>
        </p:txBody>
      </p:sp>
      <p:sp>
        <p:nvSpPr>
          <p:cNvPr name="TextBox 33" id="33"/>
          <p:cNvSpPr txBox="true"/>
          <p:nvPr/>
        </p:nvSpPr>
        <p:spPr>
          <a:xfrm rot="0">
            <a:off x="858220" y="5943286"/>
            <a:ext cx="14119531" cy="1806106"/>
          </a:xfrm>
          <a:prstGeom prst="rect">
            <a:avLst/>
          </a:prstGeom>
        </p:spPr>
        <p:txBody>
          <a:bodyPr anchor="t" rtlCol="false" tIns="0" lIns="0" bIns="0" rIns="0">
            <a:spAutoFit/>
          </a:bodyPr>
          <a:lstStyle/>
          <a:p>
            <a:pPr algn="just">
              <a:lnSpc>
                <a:spcPts val="4731"/>
              </a:lnSpc>
            </a:pPr>
            <a:r>
              <a:rPr lang="en-US" sz="4043">
                <a:solidFill>
                  <a:srgbClr val="343F56"/>
                </a:solidFill>
                <a:latin typeface="Archive"/>
              </a:rPr>
              <a:t>USERS CAN MANAGE THEIR PERSONAL INFORMATION, TRACK ORDERS AND COMMENT ON PRODUCTS THEY HAVE PURCHASED</a:t>
            </a:r>
          </a:p>
        </p:txBody>
      </p:sp>
      <p:sp>
        <p:nvSpPr>
          <p:cNvPr name="TextBox 34" id="34"/>
          <p:cNvSpPr txBox="true"/>
          <p:nvPr/>
        </p:nvSpPr>
        <p:spPr>
          <a:xfrm rot="0">
            <a:off x="0" y="3765765"/>
            <a:ext cx="1123979" cy="742950"/>
          </a:xfrm>
          <a:prstGeom prst="rect">
            <a:avLst/>
          </a:prstGeom>
        </p:spPr>
        <p:txBody>
          <a:bodyPr anchor="t" rtlCol="false" tIns="0" lIns="0" bIns="0" rIns="0">
            <a:spAutoFit/>
          </a:bodyPr>
          <a:lstStyle/>
          <a:p>
            <a:pPr algn="ctr">
              <a:lnSpc>
                <a:spcPts val="5850"/>
              </a:lnSpc>
            </a:pPr>
            <a:r>
              <a:rPr lang="en-US" sz="5000" spc="-240">
                <a:solidFill>
                  <a:srgbClr val="343F56"/>
                </a:solidFill>
                <a:latin typeface="Archive"/>
              </a:rPr>
              <a:t>2.</a:t>
            </a:r>
          </a:p>
        </p:txBody>
      </p:sp>
      <p:sp>
        <p:nvSpPr>
          <p:cNvPr name="TextBox 35" id="35"/>
          <p:cNvSpPr txBox="true"/>
          <p:nvPr/>
        </p:nvSpPr>
        <p:spPr>
          <a:xfrm rot="0">
            <a:off x="-95279" y="5857561"/>
            <a:ext cx="1123979" cy="742950"/>
          </a:xfrm>
          <a:prstGeom prst="rect">
            <a:avLst/>
          </a:prstGeom>
        </p:spPr>
        <p:txBody>
          <a:bodyPr anchor="t" rtlCol="false" tIns="0" lIns="0" bIns="0" rIns="0">
            <a:spAutoFit/>
          </a:bodyPr>
          <a:lstStyle/>
          <a:p>
            <a:pPr algn="ctr">
              <a:lnSpc>
                <a:spcPts val="5850"/>
              </a:lnSpc>
            </a:pPr>
            <a:r>
              <a:rPr lang="en-US" sz="5000" spc="-240">
                <a:solidFill>
                  <a:srgbClr val="343F56"/>
                </a:solidFill>
                <a:latin typeface="Archive"/>
              </a:rPr>
              <a:t>3.</a:t>
            </a:r>
          </a:p>
        </p:txBody>
      </p:sp>
      <p:sp>
        <p:nvSpPr>
          <p:cNvPr name="TextBox 36" id="36"/>
          <p:cNvSpPr txBox="true"/>
          <p:nvPr/>
        </p:nvSpPr>
        <p:spPr>
          <a:xfrm rot="0">
            <a:off x="0" y="7758918"/>
            <a:ext cx="1123979" cy="840409"/>
          </a:xfrm>
          <a:prstGeom prst="rect">
            <a:avLst/>
          </a:prstGeom>
        </p:spPr>
        <p:txBody>
          <a:bodyPr anchor="t" rtlCol="false" tIns="0" lIns="0" bIns="0" rIns="0">
            <a:spAutoFit/>
          </a:bodyPr>
          <a:lstStyle/>
          <a:p>
            <a:pPr algn="ctr">
              <a:lnSpc>
                <a:spcPts val="6528"/>
              </a:lnSpc>
            </a:pPr>
            <a:r>
              <a:rPr lang="en-US" sz="5579" spc="-267">
                <a:solidFill>
                  <a:srgbClr val="343F56"/>
                </a:solidFill>
                <a:latin typeface="Archive"/>
              </a:rPr>
              <a:t>4.</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210411"/>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1383596" y="8623839"/>
            <a:ext cx="334644" cy="334644"/>
          </a:xfrm>
          <a:custGeom>
            <a:avLst/>
            <a:gdLst/>
            <a:ahLst/>
            <a:cxnLst/>
            <a:rect r="r" b="b" t="t" l="l"/>
            <a:pathLst>
              <a:path h="334644" w="334644">
                <a:moveTo>
                  <a:pt x="0" y="0"/>
                </a:moveTo>
                <a:lnTo>
                  <a:pt x="334644" y="0"/>
                </a:lnTo>
                <a:lnTo>
                  <a:pt x="334644" y="334645"/>
                </a:lnTo>
                <a:lnTo>
                  <a:pt x="0" y="3346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4"/>
            <a:stretch>
              <a:fillRect l="0" t="0" r="0" b="0"/>
            </a:stretch>
          </a:blipFill>
        </p:spPr>
      </p:sp>
      <p:grpSp>
        <p:nvGrpSpPr>
          <p:cNvPr name="Group 5" id="5"/>
          <p:cNvGrpSpPr>
            <a:grpSpLocks noChangeAspect="true"/>
          </p:cNvGrpSpPr>
          <p:nvPr/>
        </p:nvGrpSpPr>
        <p:grpSpPr>
          <a:xfrm rot="-695583">
            <a:off x="15954512" y="3848007"/>
            <a:ext cx="3278808" cy="6487684"/>
            <a:chOff x="0" y="0"/>
            <a:chExt cx="2620010" cy="5184140"/>
          </a:xfrm>
        </p:grpSpPr>
        <p:sp>
          <p:nvSpPr>
            <p:cNvPr name="Freeform 6" id="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7" id="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5"/>
              <a:stretch>
                <a:fillRect l="-36681" t="0" r="-36681" b="0"/>
              </a:stretch>
            </a:blipFill>
          </p:spPr>
        </p:sp>
        <p:sp>
          <p:nvSpPr>
            <p:cNvPr name="Freeform 8" id="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9" id="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0" id="1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1" id="1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2" id="1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3" id="1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4" id="1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5" id="15"/>
          <p:cNvGrpSpPr>
            <a:grpSpLocks noChangeAspect="true"/>
          </p:cNvGrpSpPr>
          <p:nvPr/>
        </p:nvGrpSpPr>
        <p:grpSpPr>
          <a:xfrm rot="0">
            <a:off x="16472866" y="2895989"/>
            <a:ext cx="3845166" cy="7608321"/>
            <a:chOff x="0" y="0"/>
            <a:chExt cx="2620010" cy="5184140"/>
          </a:xfrm>
        </p:grpSpPr>
        <p:sp>
          <p:nvSpPr>
            <p:cNvPr name="Freeform 16" id="1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7" id="1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6"/>
              <a:stretch>
                <a:fillRect l="-30180" t="0" r="-30180" b="0"/>
              </a:stretch>
            </a:blipFill>
          </p:spPr>
        </p:sp>
        <p:sp>
          <p:nvSpPr>
            <p:cNvPr name="Freeform 18" id="1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9" id="1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0" id="2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1" id="2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2" id="2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3" id="2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4" id="2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25" id="25"/>
          <p:cNvSpPr txBox="true"/>
          <p:nvPr/>
        </p:nvSpPr>
        <p:spPr>
          <a:xfrm rot="0">
            <a:off x="6882691" y="235856"/>
            <a:ext cx="11227616" cy="993606"/>
          </a:xfrm>
          <a:prstGeom prst="rect">
            <a:avLst/>
          </a:prstGeom>
        </p:spPr>
        <p:txBody>
          <a:bodyPr anchor="t" rtlCol="false" tIns="0" lIns="0" bIns="0" rIns="0">
            <a:spAutoFit/>
          </a:bodyPr>
          <a:lstStyle/>
          <a:p>
            <a:pPr algn="ctr">
              <a:lnSpc>
                <a:spcPts val="7685"/>
              </a:lnSpc>
            </a:pPr>
            <a:r>
              <a:rPr lang="en-US" sz="6986" spc="-398">
                <a:solidFill>
                  <a:srgbClr val="343F56"/>
                </a:solidFill>
                <a:latin typeface="Archive Bold"/>
              </a:rPr>
              <a:t>PROJECT OVERVIEW</a:t>
            </a:r>
          </a:p>
        </p:txBody>
      </p:sp>
      <p:sp>
        <p:nvSpPr>
          <p:cNvPr name="TextBox 26" id="26"/>
          <p:cNvSpPr txBox="true"/>
          <p:nvPr/>
        </p:nvSpPr>
        <p:spPr>
          <a:xfrm rot="0">
            <a:off x="-1531938" y="1225752"/>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1.3 out of Scope </a:t>
            </a:r>
          </a:p>
        </p:txBody>
      </p:sp>
      <p:sp>
        <p:nvSpPr>
          <p:cNvPr name="Freeform 27" id="27"/>
          <p:cNvSpPr/>
          <p:nvPr/>
        </p:nvSpPr>
        <p:spPr>
          <a:xfrm flipH="false" flipV="false" rot="0">
            <a:off x="16661383" y="384789"/>
            <a:ext cx="1865066" cy="2171838"/>
          </a:xfrm>
          <a:custGeom>
            <a:avLst/>
            <a:gdLst/>
            <a:ahLst/>
            <a:cxnLst/>
            <a:rect r="r" b="b" t="t" l="l"/>
            <a:pathLst>
              <a:path h="2171838" w="1865066">
                <a:moveTo>
                  <a:pt x="0" y="0"/>
                </a:moveTo>
                <a:lnTo>
                  <a:pt x="1865065" y="0"/>
                </a:lnTo>
                <a:lnTo>
                  <a:pt x="1865065" y="2171838"/>
                </a:lnTo>
                <a:lnTo>
                  <a:pt x="0" y="217183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AutoShape 28" id="28"/>
          <p:cNvSpPr/>
          <p:nvPr/>
        </p:nvSpPr>
        <p:spPr>
          <a:xfrm rot="0">
            <a:off x="212028" y="2142523"/>
            <a:ext cx="1633344" cy="414104"/>
          </a:xfrm>
          <a:prstGeom prst="rect">
            <a:avLst/>
          </a:prstGeom>
          <a:solidFill>
            <a:srgbClr val="343F56"/>
          </a:solidFill>
        </p:spPr>
      </p:sp>
      <p:sp>
        <p:nvSpPr>
          <p:cNvPr name="TextBox 29" id="29"/>
          <p:cNvSpPr txBox="true"/>
          <p:nvPr/>
        </p:nvSpPr>
        <p:spPr>
          <a:xfrm rot="0">
            <a:off x="923652" y="2967902"/>
            <a:ext cx="14805246" cy="605956"/>
          </a:xfrm>
          <a:prstGeom prst="rect">
            <a:avLst/>
          </a:prstGeom>
        </p:spPr>
        <p:txBody>
          <a:bodyPr anchor="t" rtlCol="false" tIns="0" lIns="0" bIns="0" rIns="0">
            <a:spAutoFit/>
          </a:bodyPr>
          <a:lstStyle/>
          <a:p>
            <a:pPr>
              <a:lnSpc>
                <a:spcPts val="4731"/>
              </a:lnSpc>
            </a:pPr>
            <a:r>
              <a:rPr lang="en-US" sz="4043">
                <a:solidFill>
                  <a:srgbClr val="343F56"/>
                </a:solidFill>
                <a:latin typeface="Archive"/>
              </a:rPr>
              <a:t>ONLINE PAYMENT</a:t>
            </a:r>
          </a:p>
        </p:txBody>
      </p:sp>
      <p:sp>
        <p:nvSpPr>
          <p:cNvPr name="TextBox 30" id="30"/>
          <p:cNvSpPr txBox="true"/>
          <p:nvPr/>
        </p:nvSpPr>
        <p:spPr>
          <a:xfrm rot="0">
            <a:off x="-95279" y="2841780"/>
            <a:ext cx="1123979" cy="742950"/>
          </a:xfrm>
          <a:prstGeom prst="rect">
            <a:avLst/>
          </a:prstGeom>
        </p:spPr>
        <p:txBody>
          <a:bodyPr anchor="t" rtlCol="false" tIns="0" lIns="0" bIns="0" rIns="0">
            <a:spAutoFit/>
          </a:bodyPr>
          <a:lstStyle/>
          <a:p>
            <a:pPr algn="ctr">
              <a:lnSpc>
                <a:spcPts val="5850"/>
              </a:lnSpc>
            </a:pPr>
            <a:r>
              <a:rPr lang="en-US" sz="5000" spc="-240">
                <a:solidFill>
                  <a:srgbClr val="343F56"/>
                </a:solidFill>
                <a:latin typeface="Archive"/>
              </a:rPr>
              <a:t>1.</a:t>
            </a:r>
          </a:p>
        </p:txBody>
      </p:sp>
      <p:sp>
        <p:nvSpPr>
          <p:cNvPr name="TextBox 31" id="31"/>
          <p:cNvSpPr txBox="true"/>
          <p:nvPr/>
        </p:nvSpPr>
        <p:spPr>
          <a:xfrm rot="0">
            <a:off x="923652" y="3860955"/>
            <a:ext cx="14054099" cy="605956"/>
          </a:xfrm>
          <a:prstGeom prst="rect">
            <a:avLst/>
          </a:prstGeom>
        </p:spPr>
        <p:txBody>
          <a:bodyPr anchor="t" rtlCol="false" tIns="0" lIns="0" bIns="0" rIns="0">
            <a:spAutoFit/>
          </a:bodyPr>
          <a:lstStyle/>
          <a:p>
            <a:pPr algn="just">
              <a:lnSpc>
                <a:spcPts val="4731"/>
              </a:lnSpc>
            </a:pPr>
            <a:r>
              <a:rPr lang="en-US" sz="4043">
                <a:solidFill>
                  <a:srgbClr val="343F56"/>
                </a:solidFill>
                <a:latin typeface="Archive"/>
              </a:rPr>
              <a:t>ACCOUNT MANAGEMANT FOR ADMIN</a:t>
            </a:r>
          </a:p>
        </p:txBody>
      </p:sp>
      <p:sp>
        <p:nvSpPr>
          <p:cNvPr name="TextBox 32" id="32"/>
          <p:cNvSpPr txBox="true"/>
          <p:nvPr/>
        </p:nvSpPr>
        <p:spPr>
          <a:xfrm rot="0">
            <a:off x="923652" y="5867117"/>
            <a:ext cx="14412424" cy="605956"/>
          </a:xfrm>
          <a:prstGeom prst="rect">
            <a:avLst/>
          </a:prstGeom>
        </p:spPr>
        <p:txBody>
          <a:bodyPr anchor="t" rtlCol="false" tIns="0" lIns="0" bIns="0" rIns="0">
            <a:spAutoFit/>
          </a:bodyPr>
          <a:lstStyle/>
          <a:p>
            <a:pPr algn="just">
              <a:lnSpc>
                <a:spcPts val="4731"/>
              </a:lnSpc>
            </a:pPr>
            <a:r>
              <a:rPr lang="en-US" sz="4043">
                <a:solidFill>
                  <a:srgbClr val="343F56"/>
                </a:solidFill>
                <a:latin typeface="Archive"/>
              </a:rPr>
              <a:t>CONFIRM COMMENT FOR ADMIN</a:t>
            </a:r>
          </a:p>
        </p:txBody>
      </p:sp>
      <p:sp>
        <p:nvSpPr>
          <p:cNvPr name="TextBox 33" id="33"/>
          <p:cNvSpPr txBox="true"/>
          <p:nvPr/>
        </p:nvSpPr>
        <p:spPr>
          <a:xfrm rot="0">
            <a:off x="858220" y="4775415"/>
            <a:ext cx="14119531" cy="605956"/>
          </a:xfrm>
          <a:prstGeom prst="rect">
            <a:avLst/>
          </a:prstGeom>
        </p:spPr>
        <p:txBody>
          <a:bodyPr anchor="t" rtlCol="false" tIns="0" lIns="0" bIns="0" rIns="0">
            <a:spAutoFit/>
          </a:bodyPr>
          <a:lstStyle/>
          <a:p>
            <a:pPr algn="just">
              <a:lnSpc>
                <a:spcPts val="4731"/>
              </a:lnSpc>
            </a:pPr>
            <a:r>
              <a:rPr lang="en-US" sz="4043">
                <a:solidFill>
                  <a:srgbClr val="343F56"/>
                </a:solidFill>
                <a:latin typeface="Archive"/>
              </a:rPr>
              <a:t>VOURCHER FOR EACH USER</a:t>
            </a:r>
          </a:p>
        </p:txBody>
      </p:sp>
      <p:sp>
        <p:nvSpPr>
          <p:cNvPr name="TextBox 34" id="34"/>
          <p:cNvSpPr txBox="true"/>
          <p:nvPr/>
        </p:nvSpPr>
        <p:spPr>
          <a:xfrm rot="0">
            <a:off x="-95279" y="3765765"/>
            <a:ext cx="1123979" cy="742950"/>
          </a:xfrm>
          <a:prstGeom prst="rect">
            <a:avLst/>
          </a:prstGeom>
        </p:spPr>
        <p:txBody>
          <a:bodyPr anchor="t" rtlCol="false" tIns="0" lIns="0" bIns="0" rIns="0">
            <a:spAutoFit/>
          </a:bodyPr>
          <a:lstStyle/>
          <a:p>
            <a:pPr algn="ctr">
              <a:lnSpc>
                <a:spcPts val="5850"/>
              </a:lnSpc>
            </a:pPr>
            <a:r>
              <a:rPr lang="en-US" sz="5000" spc="-240">
                <a:solidFill>
                  <a:srgbClr val="343F56"/>
                </a:solidFill>
                <a:latin typeface="Archive"/>
              </a:rPr>
              <a:t>2.</a:t>
            </a:r>
          </a:p>
        </p:txBody>
      </p:sp>
      <p:sp>
        <p:nvSpPr>
          <p:cNvPr name="TextBox 35" id="35"/>
          <p:cNvSpPr txBox="true"/>
          <p:nvPr/>
        </p:nvSpPr>
        <p:spPr>
          <a:xfrm rot="0">
            <a:off x="-95279" y="4689690"/>
            <a:ext cx="1123979" cy="742950"/>
          </a:xfrm>
          <a:prstGeom prst="rect">
            <a:avLst/>
          </a:prstGeom>
        </p:spPr>
        <p:txBody>
          <a:bodyPr anchor="t" rtlCol="false" tIns="0" lIns="0" bIns="0" rIns="0">
            <a:spAutoFit/>
          </a:bodyPr>
          <a:lstStyle/>
          <a:p>
            <a:pPr algn="ctr">
              <a:lnSpc>
                <a:spcPts val="5850"/>
              </a:lnSpc>
            </a:pPr>
            <a:r>
              <a:rPr lang="en-US" sz="5000" spc="-240">
                <a:solidFill>
                  <a:srgbClr val="343F56"/>
                </a:solidFill>
                <a:latin typeface="Archive"/>
              </a:rPr>
              <a:t>3.</a:t>
            </a:r>
          </a:p>
        </p:txBody>
      </p:sp>
      <p:sp>
        <p:nvSpPr>
          <p:cNvPr name="TextBox 36" id="36"/>
          <p:cNvSpPr txBox="true"/>
          <p:nvPr/>
        </p:nvSpPr>
        <p:spPr>
          <a:xfrm rot="0">
            <a:off x="-95279" y="5699340"/>
            <a:ext cx="1123979" cy="840409"/>
          </a:xfrm>
          <a:prstGeom prst="rect">
            <a:avLst/>
          </a:prstGeom>
        </p:spPr>
        <p:txBody>
          <a:bodyPr anchor="t" rtlCol="false" tIns="0" lIns="0" bIns="0" rIns="0">
            <a:spAutoFit/>
          </a:bodyPr>
          <a:lstStyle/>
          <a:p>
            <a:pPr algn="ctr">
              <a:lnSpc>
                <a:spcPts val="6528"/>
              </a:lnSpc>
            </a:pPr>
            <a:r>
              <a:rPr lang="en-US" sz="5579" spc="-267">
                <a:solidFill>
                  <a:srgbClr val="343F56"/>
                </a:solidFill>
                <a:latin typeface="Archive"/>
              </a:rPr>
              <a:t>4.</a:t>
            </a:r>
          </a:p>
        </p:txBody>
      </p:sp>
      <p:sp>
        <p:nvSpPr>
          <p:cNvPr name="TextBox 37" id="37"/>
          <p:cNvSpPr txBox="true"/>
          <p:nvPr/>
        </p:nvSpPr>
        <p:spPr>
          <a:xfrm rot="0">
            <a:off x="971277" y="6717051"/>
            <a:ext cx="14412424" cy="605956"/>
          </a:xfrm>
          <a:prstGeom prst="rect">
            <a:avLst/>
          </a:prstGeom>
        </p:spPr>
        <p:txBody>
          <a:bodyPr anchor="t" rtlCol="false" tIns="0" lIns="0" bIns="0" rIns="0">
            <a:spAutoFit/>
          </a:bodyPr>
          <a:lstStyle/>
          <a:p>
            <a:pPr algn="just">
              <a:lnSpc>
                <a:spcPts val="4731"/>
              </a:lnSpc>
            </a:pPr>
            <a:r>
              <a:rPr lang="en-US" sz="4043">
                <a:solidFill>
                  <a:srgbClr val="343F56"/>
                </a:solidFill>
                <a:latin typeface="Archive"/>
              </a:rPr>
              <a:t>SAVE ALL OF INFORMATION IN ORDER</a:t>
            </a:r>
          </a:p>
        </p:txBody>
      </p:sp>
      <p:sp>
        <p:nvSpPr>
          <p:cNvPr name="TextBox 38" id="38"/>
          <p:cNvSpPr txBox="true"/>
          <p:nvPr/>
        </p:nvSpPr>
        <p:spPr>
          <a:xfrm rot="0">
            <a:off x="-95279" y="6549273"/>
            <a:ext cx="1123979" cy="840409"/>
          </a:xfrm>
          <a:prstGeom prst="rect">
            <a:avLst/>
          </a:prstGeom>
        </p:spPr>
        <p:txBody>
          <a:bodyPr anchor="t" rtlCol="false" tIns="0" lIns="0" bIns="0" rIns="0">
            <a:spAutoFit/>
          </a:bodyPr>
          <a:lstStyle/>
          <a:p>
            <a:pPr algn="ctr">
              <a:lnSpc>
                <a:spcPts val="6528"/>
              </a:lnSpc>
            </a:pPr>
            <a:r>
              <a:rPr lang="en-US" sz="5579" spc="-267">
                <a:solidFill>
                  <a:srgbClr val="343F56"/>
                </a:solidFill>
                <a:latin typeface="Archive"/>
              </a:rPr>
              <a:t>5.</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210411"/>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1383596" y="8623839"/>
            <a:ext cx="334644" cy="334644"/>
          </a:xfrm>
          <a:custGeom>
            <a:avLst/>
            <a:gdLst/>
            <a:ahLst/>
            <a:cxnLst/>
            <a:rect r="r" b="b" t="t" l="l"/>
            <a:pathLst>
              <a:path h="334644" w="334644">
                <a:moveTo>
                  <a:pt x="0" y="0"/>
                </a:moveTo>
                <a:lnTo>
                  <a:pt x="334644" y="0"/>
                </a:lnTo>
                <a:lnTo>
                  <a:pt x="334644" y="334645"/>
                </a:lnTo>
                <a:lnTo>
                  <a:pt x="0" y="3346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1294598" y="8586924"/>
            <a:ext cx="5705425" cy="382269"/>
          </a:xfrm>
          <a:prstGeom prst="rect">
            <a:avLst/>
          </a:prstGeom>
        </p:spPr>
        <p:txBody>
          <a:bodyPr anchor="t" rtlCol="false" tIns="0" lIns="0" bIns="0" rIns="0">
            <a:spAutoFit/>
          </a:bodyPr>
          <a:lstStyle/>
          <a:p>
            <a:pPr algn="r">
              <a:lnSpc>
                <a:spcPts val="3080"/>
              </a:lnSpc>
            </a:pPr>
            <a:r>
              <a:rPr lang="en-US" sz="2200">
                <a:solidFill>
                  <a:srgbClr val="F5E6CA"/>
                </a:solidFill>
                <a:latin typeface="Roboto Bold"/>
              </a:rPr>
              <a:t>Thesis Defense Presentation Template</a:t>
            </a:r>
          </a:p>
        </p:txBody>
      </p:sp>
      <p:sp>
        <p:nvSpPr>
          <p:cNvPr name="Freeform 5" id="5"/>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4"/>
            <a:stretch>
              <a:fillRect l="0" t="0" r="0" b="0"/>
            </a:stretch>
          </a:blipFill>
        </p:spPr>
      </p:sp>
      <p:sp>
        <p:nvSpPr>
          <p:cNvPr name="Freeform 6" id="6"/>
          <p:cNvSpPr/>
          <p:nvPr/>
        </p:nvSpPr>
        <p:spPr>
          <a:xfrm flipH="false" flipV="false" rot="0">
            <a:off x="10189994" y="4246480"/>
            <a:ext cx="11595316" cy="11595316"/>
          </a:xfrm>
          <a:custGeom>
            <a:avLst/>
            <a:gdLst/>
            <a:ahLst/>
            <a:cxnLst/>
            <a:rect r="r" b="b" t="t" l="l"/>
            <a:pathLst>
              <a:path h="11595316" w="11595316">
                <a:moveTo>
                  <a:pt x="0" y="0"/>
                </a:moveTo>
                <a:lnTo>
                  <a:pt x="11595316" y="0"/>
                </a:lnTo>
                <a:lnTo>
                  <a:pt x="11595316" y="11595316"/>
                </a:lnTo>
                <a:lnTo>
                  <a:pt x="0" y="1159531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9490245" y="9491801"/>
            <a:ext cx="1674107" cy="1674107"/>
          </a:xfrm>
          <a:custGeom>
            <a:avLst/>
            <a:gdLst/>
            <a:ahLst/>
            <a:cxnLst/>
            <a:rect r="r" b="b" t="t" l="l"/>
            <a:pathLst>
              <a:path h="1674107" w="1674107">
                <a:moveTo>
                  <a:pt x="0" y="0"/>
                </a:moveTo>
                <a:lnTo>
                  <a:pt x="1674108" y="0"/>
                </a:lnTo>
                <a:lnTo>
                  <a:pt x="1674108" y="1674107"/>
                </a:lnTo>
                <a:lnTo>
                  <a:pt x="0" y="167410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6930687" y="9024799"/>
            <a:ext cx="467003" cy="467003"/>
          </a:xfrm>
          <a:custGeom>
            <a:avLst/>
            <a:gdLst/>
            <a:ahLst/>
            <a:cxnLst/>
            <a:rect r="r" b="b" t="t" l="l"/>
            <a:pathLst>
              <a:path h="467003" w="467003">
                <a:moveTo>
                  <a:pt x="0" y="0"/>
                </a:moveTo>
                <a:lnTo>
                  <a:pt x="467003" y="0"/>
                </a:lnTo>
                <a:lnTo>
                  <a:pt x="467003"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16303617" y="9024799"/>
            <a:ext cx="467003" cy="467003"/>
          </a:xfrm>
          <a:custGeom>
            <a:avLst/>
            <a:gdLst/>
            <a:ahLst/>
            <a:cxnLst/>
            <a:rect r="r" b="b" t="t" l="l"/>
            <a:pathLst>
              <a:path h="467003" w="467003">
                <a:moveTo>
                  <a:pt x="0" y="0"/>
                </a:moveTo>
                <a:lnTo>
                  <a:pt x="467002" y="0"/>
                </a:lnTo>
                <a:lnTo>
                  <a:pt x="467002" y="467002"/>
                </a:lnTo>
                <a:lnTo>
                  <a:pt x="0" y="4670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17110959" y="9157850"/>
            <a:ext cx="122046" cy="200900"/>
          </a:xfrm>
          <a:custGeom>
            <a:avLst/>
            <a:gdLst/>
            <a:ahLst/>
            <a:cxnLst/>
            <a:rect r="r" b="b" t="t" l="l"/>
            <a:pathLst>
              <a:path h="200900" w="122046">
                <a:moveTo>
                  <a:pt x="0" y="0"/>
                </a:moveTo>
                <a:lnTo>
                  <a:pt x="122047" y="0"/>
                </a:lnTo>
                <a:lnTo>
                  <a:pt x="122047"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1" id="11"/>
          <p:cNvSpPr/>
          <p:nvPr/>
        </p:nvSpPr>
        <p:spPr>
          <a:xfrm flipH="false" flipV="false" rot="-10800000">
            <a:off x="16476095" y="9157850"/>
            <a:ext cx="122046" cy="200900"/>
          </a:xfrm>
          <a:custGeom>
            <a:avLst/>
            <a:gdLst/>
            <a:ahLst/>
            <a:cxnLst/>
            <a:rect r="r" b="b" t="t" l="l"/>
            <a:pathLst>
              <a:path h="200900" w="122046">
                <a:moveTo>
                  <a:pt x="0" y="0"/>
                </a:moveTo>
                <a:lnTo>
                  <a:pt x="122046" y="0"/>
                </a:lnTo>
                <a:lnTo>
                  <a:pt x="122046" y="200900"/>
                </a:lnTo>
                <a:lnTo>
                  <a:pt x="0" y="2009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2" id="12"/>
          <p:cNvSpPr/>
          <p:nvPr/>
        </p:nvSpPr>
        <p:spPr>
          <a:xfrm flipH="false" flipV="false" rot="5400000">
            <a:off x="16492243" y="3848951"/>
            <a:ext cx="2366598" cy="1183299"/>
          </a:xfrm>
          <a:custGeom>
            <a:avLst/>
            <a:gdLst/>
            <a:ahLst/>
            <a:cxnLst/>
            <a:rect r="r" b="b" t="t" l="l"/>
            <a:pathLst>
              <a:path h="1183299" w="2366598">
                <a:moveTo>
                  <a:pt x="0" y="0"/>
                </a:moveTo>
                <a:lnTo>
                  <a:pt x="2366598" y="0"/>
                </a:lnTo>
                <a:lnTo>
                  <a:pt x="2366598" y="1183299"/>
                </a:lnTo>
                <a:lnTo>
                  <a:pt x="0" y="1183299"/>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3" id="13"/>
          <p:cNvSpPr txBox="true"/>
          <p:nvPr/>
        </p:nvSpPr>
        <p:spPr>
          <a:xfrm rot="0">
            <a:off x="1383596" y="3799712"/>
            <a:ext cx="7927447" cy="2142913"/>
          </a:xfrm>
          <a:prstGeom prst="rect">
            <a:avLst/>
          </a:prstGeom>
        </p:spPr>
        <p:txBody>
          <a:bodyPr anchor="t" rtlCol="false" tIns="0" lIns="0" bIns="0" rIns="0">
            <a:spAutoFit/>
          </a:bodyPr>
          <a:lstStyle/>
          <a:p>
            <a:pPr>
              <a:lnSpc>
                <a:spcPts val="8393"/>
              </a:lnSpc>
            </a:pPr>
            <a:r>
              <a:rPr lang="en-US" sz="7630" spc="-434">
                <a:solidFill>
                  <a:srgbClr val="343F56"/>
                </a:solidFill>
                <a:latin typeface="Archive Bold"/>
              </a:rPr>
              <a:t>2.PROJECT MANAGEMENT</a:t>
            </a:r>
          </a:p>
        </p:txBody>
      </p:sp>
      <p:sp>
        <p:nvSpPr>
          <p:cNvPr name="Freeform 14" id="14"/>
          <p:cNvSpPr/>
          <p:nvPr/>
        </p:nvSpPr>
        <p:spPr>
          <a:xfrm flipH="false" flipV="false" rot="0">
            <a:off x="13864660" y="-6267281"/>
            <a:ext cx="10155406" cy="10155406"/>
          </a:xfrm>
          <a:custGeom>
            <a:avLst/>
            <a:gdLst/>
            <a:ahLst/>
            <a:cxnLst/>
            <a:rect r="r" b="b" t="t" l="l"/>
            <a:pathLst>
              <a:path h="10155406" w="10155406">
                <a:moveTo>
                  <a:pt x="0" y="0"/>
                </a:moveTo>
                <a:lnTo>
                  <a:pt x="10155405" y="0"/>
                </a:lnTo>
                <a:lnTo>
                  <a:pt x="10155405" y="10155406"/>
                </a:lnTo>
                <a:lnTo>
                  <a:pt x="0" y="101554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5" id="15"/>
          <p:cNvSpPr/>
          <p:nvPr/>
        </p:nvSpPr>
        <p:spPr>
          <a:xfrm rot="0">
            <a:off x="1383596" y="5942625"/>
            <a:ext cx="2220505" cy="374329"/>
          </a:xfrm>
          <a:prstGeom prst="rect">
            <a:avLst/>
          </a:prstGeom>
          <a:solidFill>
            <a:srgbClr val="343F56"/>
          </a:solid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5E6CA"/>
        </a:solidFill>
      </p:bgPr>
    </p:bg>
    <p:spTree>
      <p:nvGrpSpPr>
        <p:cNvPr id="1" name=""/>
        <p:cNvGrpSpPr/>
        <p:nvPr/>
      </p:nvGrpSpPr>
      <p:grpSpPr>
        <a:xfrm>
          <a:off x="0" y="0"/>
          <a:ext cx="0" cy="0"/>
          <a:chOff x="0" y="0"/>
          <a:chExt cx="0" cy="0"/>
        </a:xfrm>
      </p:grpSpPr>
      <p:sp>
        <p:nvSpPr>
          <p:cNvPr name="AutoShape 2" id="2"/>
          <p:cNvSpPr/>
          <p:nvPr/>
        </p:nvSpPr>
        <p:spPr>
          <a:xfrm>
            <a:off x="0" y="1389234"/>
            <a:ext cx="18288000" cy="0"/>
          </a:xfrm>
          <a:prstGeom prst="line">
            <a:avLst/>
          </a:prstGeom>
          <a:ln cap="flat" w="38100">
            <a:solidFill>
              <a:srgbClr val="343F56"/>
            </a:solidFill>
            <a:prstDash val="solid"/>
            <a:headEnd type="none" len="sm" w="sm"/>
            <a:tailEnd type="none" len="sm" w="sm"/>
          </a:ln>
        </p:spPr>
      </p:sp>
      <p:sp>
        <p:nvSpPr>
          <p:cNvPr name="Freeform 3" id="3"/>
          <p:cNvSpPr/>
          <p:nvPr/>
        </p:nvSpPr>
        <p:spPr>
          <a:xfrm flipH="false" flipV="false" rot="0">
            <a:off x="2995005" y="25157"/>
            <a:ext cx="2173729" cy="1185255"/>
          </a:xfrm>
          <a:custGeom>
            <a:avLst/>
            <a:gdLst/>
            <a:ahLst/>
            <a:cxnLst/>
            <a:rect r="r" b="b" t="t" l="l"/>
            <a:pathLst>
              <a:path h="1185255" w="2173729">
                <a:moveTo>
                  <a:pt x="0" y="0"/>
                </a:moveTo>
                <a:lnTo>
                  <a:pt x="2173729" y="0"/>
                </a:lnTo>
                <a:lnTo>
                  <a:pt x="2173729" y="1185255"/>
                </a:lnTo>
                <a:lnTo>
                  <a:pt x="0" y="1185255"/>
                </a:lnTo>
                <a:lnTo>
                  <a:pt x="0" y="0"/>
                </a:lnTo>
                <a:close/>
              </a:path>
            </a:pathLst>
          </a:custGeom>
          <a:blipFill>
            <a:blip r:embed="rId2"/>
            <a:stretch>
              <a:fillRect l="0" t="0" r="0" b="0"/>
            </a:stretch>
          </a:blipFill>
        </p:spPr>
      </p:sp>
      <p:sp>
        <p:nvSpPr>
          <p:cNvPr name="Freeform 4" id="4"/>
          <p:cNvSpPr/>
          <p:nvPr/>
        </p:nvSpPr>
        <p:spPr>
          <a:xfrm flipH="false" flipV="false" rot="0">
            <a:off x="2508279" y="2306005"/>
            <a:ext cx="13896648" cy="7658099"/>
          </a:xfrm>
          <a:custGeom>
            <a:avLst/>
            <a:gdLst/>
            <a:ahLst/>
            <a:cxnLst/>
            <a:rect r="r" b="b" t="t" l="l"/>
            <a:pathLst>
              <a:path h="7658099" w="13896648">
                <a:moveTo>
                  <a:pt x="0" y="0"/>
                </a:moveTo>
                <a:lnTo>
                  <a:pt x="13896648" y="0"/>
                </a:lnTo>
                <a:lnTo>
                  <a:pt x="13896648" y="7658099"/>
                </a:lnTo>
                <a:lnTo>
                  <a:pt x="0" y="7658099"/>
                </a:lnTo>
                <a:lnTo>
                  <a:pt x="0" y="0"/>
                </a:lnTo>
                <a:close/>
              </a:path>
            </a:pathLst>
          </a:custGeom>
          <a:blipFill>
            <a:blip r:embed="rId3"/>
            <a:stretch>
              <a:fillRect l="0" t="0" r="0" b="0"/>
            </a:stretch>
          </a:blipFill>
        </p:spPr>
      </p:sp>
      <p:sp>
        <p:nvSpPr>
          <p:cNvPr name="TextBox 5" id="5"/>
          <p:cNvSpPr txBox="true"/>
          <p:nvPr/>
        </p:nvSpPr>
        <p:spPr>
          <a:xfrm rot="0">
            <a:off x="6882691" y="235856"/>
            <a:ext cx="11227616" cy="993606"/>
          </a:xfrm>
          <a:prstGeom prst="rect">
            <a:avLst/>
          </a:prstGeom>
        </p:spPr>
        <p:txBody>
          <a:bodyPr anchor="t" rtlCol="false" tIns="0" lIns="0" bIns="0" rIns="0">
            <a:spAutoFit/>
          </a:bodyPr>
          <a:lstStyle/>
          <a:p>
            <a:pPr algn="ctr">
              <a:lnSpc>
                <a:spcPts val="7685"/>
              </a:lnSpc>
            </a:pPr>
            <a:r>
              <a:rPr lang="en-US" sz="6986" spc="-398">
                <a:solidFill>
                  <a:srgbClr val="343F56"/>
                </a:solidFill>
                <a:latin typeface="Archive Bold"/>
              </a:rPr>
              <a:t>PROJECT MANAGEMENT</a:t>
            </a:r>
          </a:p>
        </p:txBody>
      </p:sp>
      <p:sp>
        <p:nvSpPr>
          <p:cNvPr name="TextBox 6" id="6"/>
          <p:cNvSpPr txBox="true"/>
          <p:nvPr/>
        </p:nvSpPr>
        <p:spPr>
          <a:xfrm rot="0">
            <a:off x="-3105529" y="1417809"/>
            <a:ext cx="11227616" cy="888196"/>
          </a:xfrm>
          <a:prstGeom prst="rect">
            <a:avLst/>
          </a:prstGeom>
        </p:spPr>
        <p:txBody>
          <a:bodyPr anchor="t" rtlCol="false" tIns="0" lIns="0" bIns="0" rIns="0">
            <a:spAutoFit/>
          </a:bodyPr>
          <a:lstStyle/>
          <a:p>
            <a:pPr algn="ctr">
              <a:lnSpc>
                <a:spcPts val="6805"/>
              </a:lnSpc>
            </a:pPr>
            <a:r>
              <a:rPr lang="en-US" sz="6186" spc="-352">
                <a:solidFill>
                  <a:srgbClr val="343F56"/>
                </a:solidFill>
                <a:latin typeface="Archive"/>
              </a:rPr>
              <a:t>2.1 road map</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DAFomPV37-o</dc:identifier>
  <dcterms:modified xsi:type="dcterms:W3CDTF">2011-08-01T06:04:30Z</dcterms:modified>
  <cp:revision>1</cp:revision>
  <dc:title>Durian Shop(Mobile selling web)</dc:title>
</cp:coreProperties>
</file>

<file path=docProps/thumbnail.jpeg>
</file>